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8" r:id="rId4"/>
    <p:sldId id="259" r:id="rId5"/>
    <p:sldId id="304" r:id="rId6"/>
    <p:sldId id="261" r:id="rId7"/>
    <p:sldId id="262" r:id="rId8"/>
    <p:sldId id="284" r:id="rId9"/>
    <p:sldId id="285" r:id="rId10"/>
    <p:sldId id="263" r:id="rId11"/>
    <p:sldId id="286" r:id="rId12"/>
    <p:sldId id="287" r:id="rId13"/>
    <p:sldId id="288" r:id="rId14"/>
    <p:sldId id="289" r:id="rId15"/>
    <p:sldId id="290" r:id="rId16"/>
    <p:sldId id="297" r:id="rId17"/>
    <p:sldId id="298" r:id="rId18"/>
    <p:sldId id="299" r:id="rId19"/>
    <p:sldId id="303" r:id="rId20"/>
    <p:sldId id="300" r:id="rId21"/>
    <p:sldId id="301" r:id="rId22"/>
    <p:sldId id="302" r:id="rId23"/>
    <p:sldId id="305" r:id="rId24"/>
    <p:sldId id="264" r:id="rId25"/>
    <p:sldId id="265" r:id="rId26"/>
    <p:sldId id="266" r:id="rId27"/>
    <p:sldId id="267" r:id="rId28"/>
    <p:sldId id="306" r:id="rId29"/>
    <p:sldId id="268" r:id="rId30"/>
    <p:sldId id="274" r:id="rId31"/>
    <p:sldId id="307" r:id="rId32"/>
    <p:sldId id="273" r:id="rId33"/>
    <p:sldId id="269" r:id="rId34"/>
    <p:sldId id="270" r:id="rId35"/>
    <p:sldId id="271" r:id="rId36"/>
    <p:sldId id="272" r:id="rId37"/>
    <p:sldId id="308" r:id="rId38"/>
    <p:sldId id="30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1E4"/>
    <a:srgbClr val="D3E5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6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FA9E8-8965-0ED3-FE62-8BDF7C61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7F0AB9-D540-F8D1-B20C-F503319A0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7E61A-812D-88F8-9C57-F866145F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35A2A-FE95-56CA-5AB4-726A67DB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107AE-8BB6-DC83-3A27-09D75926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2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A3BA-231E-07E8-20BC-81D14058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5A5F97-59A0-5941-99D3-B81B1476A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C5C69-8AC8-4A11-8986-C53D6CEE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CC95E-095A-FB88-FFC2-E9A1D1D7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44FAB-583E-BFBC-EA6D-03072463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3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9B2D61-3CED-8776-7DCB-25D70DB06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636F5F-483E-CCA2-E3FA-944ECBA3A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AB360C-8840-BD91-DC54-80C4247B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6D22F-56AE-E58B-F851-71ED8DEE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3932C-BB80-15B5-B989-8E9E2A4E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2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5CF76-D82D-484A-94BC-DF19418C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42AAB-BC7A-0CEB-9F54-6F94F304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EFC0A-4A78-532D-6386-417AEF34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BD5D7-DA21-066A-4505-102B4B10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CE1FD-4498-2D5A-DCB7-15EA52EF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8E5B-F541-3FCF-AA40-FBFE764E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ED5D1-EB56-861F-CEEF-9B23CDF67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0D521-E37D-A635-F2A0-F6D64E7B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DCCEA-B2BA-B3E3-28C7-C10AE38F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469D4-A705-2B20-F302-8A460E3D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7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7A26A-738F-0E2C-5F50-E05AAFC8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967AC-27A5-3B93-23CB-A0CB1486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30C875-64D4-ECA8-B9A5-82D11CDA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7A2D58-C71E-7E21-2D50-A109BFA0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F37240-A030-5E98-41FB-C320A468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E4C0CB-4213-4C9A-14E4-9DB2CBE8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1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24E70-ABD6-7D88-5380-D99B45F2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582817-E675-B43D-4430-9B6054045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CA898B-A3A9-3C35-89A7-4BDD0B63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3FA22A-C164-AE25-D5FE-45B6B20E6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CBF907-B287-CE69-3A0B-6FB7B1651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6569EC-5542-05E8-5B60-AF6BB6B8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8E2B41-9045-F9EF-74C3-201AF28C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C6D4FB-92EF-5634-ABD7-E26F659F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5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CCAE1-F76E-8E66-B20A-850F0BC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7764A3-ABC1-E198-ECD5-CF53B252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C44C9-3974-37D9-EB86-C6488CB2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0F7B7B-A71A-3C3E-79C8-2C0791BA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6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72291B-D184-DCF9-8DF9-5CF6B9BE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4A732F-ACB4-E0C7-19C0-97612E15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CB914-6D11-67C2-5D5A-E80A697A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6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06BBD-F3E5-B224-46B3-07D9BBF8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A3646-E8F0-8B37-F757-BB34D0F53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697947-DF62-038B-36E4-7D5372551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BA848D-DC10-5855-B5CB-A6C9C0EB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C73DA9-FAE7-2FA2-2B9F-885CBDF9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F36A4D-D484-CD16-4FD7-43A4ED82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2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FA2BA-EF0C-F14D-5241-3F5A5EA2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388495-3DBF-D170-881D-A72DF7FE1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F23BEE-46BC-876C-A812-291201950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50563D-AD9C-7598-7CC8-3F36D96B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E582AC-71D9-295E-DCF2-49CC9A27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DBC50-16D5-4A04-60FE-72EBE59E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62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696E66-438F-40E7-E011-E988711D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DD897-8D0C-C841-0034-3A5A82006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AAAE4-90F2-C8AE-F90C-16E61EE44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69789-F62D-47A1-93B9-F8B72DB455D4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95E0D-969F-1D57-BAA0-ACC5C2846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97329-7CE9-220F-61DD-1EB8FF09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86CF1-1967-4DD9-8A04-95160B3B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2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svg"/><Relationship Id="rId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slide" Target="slide2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slide" Target="slide24.xml"/><Relationship Id="rId4" Type="http://schemas.openxmlformats.org/officeDocument/2006/relationships/image" Target="../media/image7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slide" Target="slide2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slide" Target="slide24.xml"/><Relationship Id="rId4" Type="http://schemas.openxmlformats.org/officeDocument/2006/relationships/image" Target="../media/image7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svg"/><Relationship Id="rId7" Type="http://schemas.openxmlformats.org/officeDocument/2006/relationships/image" Target="../media/image28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8.sv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slide" Target="slide2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slide" Target="slide24.xml"/><Relationship Id="rId4" Type="http://schemas.openxmlformats.org/officeDocument/2006/relationships/image" Target="../media/image7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slide" Target="slide2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slide" Target="slide24.xml"/><Relationship Id="rId4" Type="http://schemas.openxmlformats.org/officeDocument/2006/relationships/image" Target="../media/image7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10.sv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12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9.png"/><Relationship Id="rId5" Type="http://schemas.openxmlformats.org/officeDocument/2006/relationships/image" Target="../media/image62.svg"/><Relationship Id="rId15" Type="http://schemas.openxmlformats.org/officeDocument/2006/relationships/image" Target="../media/image28.svg"/><Relationship Id="rId10" Type="http://schemas.openxmlformats.org/officeDocument/2006/relationships/image" Target="../media/image10.svg"/><Relationship Id="rId4" Type="http://schemas.openxmlformats.org/officeDocument/2006/relationships/image" Target="../media/image6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8.pn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slide" Target="slide2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slide" Target="slide24.xml"/><Relationship Id="rId4" Type="http://schemas.openxmlformats.org/officeDocument/2006/relationships/image" Target="../media/image7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88245" y="1177384"/>
            <a:ext cx="848987" cy="84898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5ABD68-E2B6-58E2-5102-79DC17477B8C}"/>
              </a:ext>
            </a:extLst>
          </p:cNvPr>
          <p:cNvGrpSpPr/>
          <p:nvPr/>
        </p:nvGrpSpPr>
        <p:grpSpPr>
          <a:xfrm>
            <a:off x="5243536" y="1177383"/>
            <a:ext cx="6262665" cy="4831564"/>
            <a:chOff x="7865303" y="1766075"/>
            <a:chExt cx="9393997" cy="72473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865303" y="4367537"/>
              <a:ext cx="4645884" cy="46458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252833" y="1766075"/>
              <a:ext cx="9006467" cy="675485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19703">
            <a:off x="379244" y="888146"/>
            <a:ext cx="915992" cy="91599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9764" y="1939395"/>
            <a:ext cx="6004311" cy="2473045"/>
            <a:chOff x="-443531" y="1604517"/>
            <a:chExt cx="12008622" cy="1707847"/>
          </a:xfrm>
        </p:grpSpPr>
        <p:sp>
          <p:nvSpPr>
            <p:cNvPr id="11" name="TextBox 11"/>
            <p:cNvSpPr txBox="1"/>
            <p:nvPr/>
          </p:nvSpPr>
          <p:spPr>
            <a:xfrm>
              <a:off x="-443531" y="1604517"/>
              <a:ext cx="12008622" cy="3825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3600" b="1" dirty="0">
                  <a:solidFill>
                    <a:srgbClr val="707070"/>
                  </a:solidFill>
                  <a:ea typeface="思源黑体-粗体 Bold"/>
                </a:rPr>
                <a:t>“哪都能充”</a:t>
              </a:r>
              <a:r>
                <a:rPr lang="en-US" altLang="zh-CN" sz="3600" b="1" dirty="0">
                  <a:solidFill>
                    <a:srgbClr val="707070"/>
                  </a:solidFill>
                  <a:ea typeface="思源黑体-粗体 Bold"/>
                </a:rPr>
                <a:t>APP-</a:t>
              </a:r>
              <a:r>
                <a:rPr lang="zh-CN" altLang="en-US" sz="3600" b="1" dirty="0">
                  <a:solidFill>
                    <a:srgbClr val="707070"/>
                  </a:solidFill>
                  <a:ea typeface="思源黑体-粗体 Bold"/>
                </a:rPr>
                <a:t>智能路灯</a:t>
              </a:r>
              <a:endParaRPr lang="en-US" sz="3600" b="1" dirty="0">
                <a:solidFill>
                  <a:srgbClr val="707070"/>
                </a:solidFill>
                <a:ea typeface="思源黑体-粗体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9821" y="2126250"/>
              <a:ext cx="5598240" cy="11861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38"/>
                </a:lnSpc>
              </a:pPr>
              <a:r>
                <a:rPr lang="en-US" sz="4400" b="1" dirty="0" err="1">
                  <a:solidFill>
                    <a:srgbClr val="3B71E4"/>
                  </a:solidFill>
                  <a:ea typeface="思源黑体-粗体 Bold"/>
                </a:rPr>
                <a:t>商业计划书</a:t>
              </a:r>
              <a:endParaRPr lang="en-US" sz="4400" b="1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65209">
            <a:off x="11330910" y="577599"/>
            <a:ext cx="350581" cy="35058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14249">
            <a:off x="4500620" y="5611437"/>
            <a:ext cx="416281" cy="416281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4B8B7B6E-BDC8-B6A2-E8AE-B0BEB77A6C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700000">
            <a:off x="9307533" y="3861983"/>
            <a:ext cx="3945891" cy="394589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FC0243-E2B7-008C-5FEB-403AF8B1BB3D}"/>
              </a:ext>
            </a:extLst>
          </p:cNvPr>
          <p:cNvGrpSpPr/>
          <p:nvPr/>
        </p:nvGrpSpPr>
        <p:grpSpPr>
          <a:xfrm>
            <a:off x="685800" y="4862194"/>
            <a:ext cx="1768377" cy="1385868"/>
            <a:chOff x="1028700" y="7293292"/>
            <a:chExt cx="2652566" cy="2078803"/>
          </a:xfrm>
        </p:grpSpPr>
        <p:sp>
          <p:nvSpPr>
            <p:cNvPr id="8" name="TextBox 8"/>
            <p:cNvSpPr txBox="1"/>
            <p:nvPr/>
          </p:nvSpPr>
          <p:spPr>
            <a:xfrm>
              <a:off x="1028700" y="8833485"/>
              <a:ext cx="2533911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2400" spc="129" dirty="0">
                  <a:solidFill>
                    <a:srgbClr val="707070"/>
                  </a:solidFill>
                  <a:latin typeface="Carmela Italics"/>
                </a:rPr>
                <a:t>2023/06/01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7C2D29-53E2-4038-C4BA-200F2327C68F}"/>
                </a:ext>
              </a:extLst>
            </p:cNvPr>
            <p:cNvSpPr txBox="1"/>
            <p:nvPr/>
          </p:nvSpPr>
          <p:spPr>
            <a:xfrm>
              <a:off x="1033055" y="7293292"/>
              <a:ext cx="2648211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dirty="0"/>
                <a:t>汇报人：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33FC05C-D292-4176-12CD-44D120ABD9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199" y="5156872"/>
            <a:ext cx="1328558" cy="1325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>
            <a:extLst>
              <a:ext uri="{FF2B5EF4-FFF2-40B4-BE49-F238E27FC236}">
                <a16:creationId xmlns:a16="http://schemas.microsoft.com/office/drawing/2014/main" id="{B089E39A-EE8B-C081-ACFE-E149ADDA3BEB}"/>
              </a:ext>
            </a:extLst>
          </p:cNvPr>
          <p:cNvGrpSpPr>
            <a:grpSpLocks/>
          </p:cNvGrpSpPr>
          <p:nvPr/>
        </p:nvGrpSpPr>
        <p:grpSpPr>
          <a:xfrm>
            <a:off x="1762216" y="36658"/>
            <a:ext cx="8151220" cy="7759779"/>
            <a:chOff x="0" y="-1"/>
            <a:chExt cx="6957463" cy="6957462"/>
          </a:xfrm>
        </p:grpSpPr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5E414946-6D46-6709-594C-E62E33CE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0361" y="600360"/>
              <a:ext cx="5756741" cy="5756740"/>
            </a:xfrm>
            <a:prstGeom prst="rect">
              <a:avLst/>
            </a:prstGeom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1AA822A6-82B0-7647-DE85-EC22550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6957463" cy="6957462"/>
            </a:xfrm>
            <a:prstGeom prst="rect">
              <a:avLst/>
            </a:prstGeom>
          </p:spPr>
        </p:pic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1F8043ED-ED24-AC65-3672-5E6FE4EC7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13998" y="1196746"/>
              <a:ext cx="4329467" cy="4099742"/>
              <a:chOff x="0" y="0"/>
              <a:chExt cx="812800" cy="769672"/>
            </a:xfrm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199D37EC-0834-1445-470E-0841AF019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2" y="532"/>
                <a:ext cx="812235" cy="769140"/>
              </a:xfrm>
              <a:custGeom>
                <a:avLst/>
                <a:gdLst/>
                <a:ahLst/>
                <a:cxnLst/>
                <a:rect l="l" t="t" r="r" b="b"/>
                <a:pathLst>
                  <a:path w="812235" h="769140">
                    <a:moveTo>
                      <a:pt x="407943" y="788"/>
                    </a:moveTo>
                    <a:lnTo>
                      <a:pt x="810693" y="292136"/>
                    </a:lnTo>
                    <a:cubicBezTo>
                      <a:pt x="811780" y="292923"/>
                      <a:pt x="812236" y="294322"/>
                      <a:pt x="811819" y="295598"/>
                    </a:cubicBezTo>
                    <a:lnTo>
                      <a:pt x="657986" y="766999"/>
                    </a:lnTo>
                    <a:cubicBezTo>
                      <a:pt x="657569" y="768276"/>
                      <a:pt x="656378" y="769140"/>
                      <a:pt x="655034" y="769140"/>
                    </a:cubicBezTo>
                    <a:lnTo>
                      <a:pt x="157202" y="769140"/>
                    </a:lnTo>
                    <a:cubicBezTo>
                      <a:pt x="155858" y="769140"/>
                      <a:pt x="154667" y="768276"/>
                      <a:pt x="154250" y="766999"/>
                    </a:cubicBezTo>
                    <a:lnTo>
                      <a:pt x="417" y="295598"/>
                    </a:lnTo>
                    <a:cubicBezTo>
                      <a:pt x="0" y="294322"/>
                      <a:pt x="456" y="292923"/>
                      <a:pt x="1543" y="292136"/>
                    </a:cubicBezTo>
                    <a:lnTo>
                      <a:pt x="404293" y="788"/>
                    </a:lnTo>
                    <a:cubicBezTo>
                      <a:pt x="405382" y="0"/>
                      <a:pt x="406854" y="0"/>
                      <a:pt x="407943" y="788"/>
                    </a:cubicBezTo>
                    <a:close/>
                  </a:path>
                </a:pathLst>
              </a:custGeom>
              <a:solidFill>
                <a:srgbClr val="3B71E4">
                  <a:alpha val="63922"/>
                </a:srgbClr>
              </a:solidFill>
              <a:ln w="19050">
                <a:solidFill>
                  <a:srgbClr val="FFFFFF">
                    <a:alpha val="63922"/>
                  </a:srgbClr>
                </a:solidFill>
              </a:ln>
            </p:spPr>
          </p:sp>
          <p:sp>
            <p:nvSpPr>
              <p:cNvPr id="86" name="TextBox 7">
                <a:extLst>
                  <a:ext uri="{FF2B5EF4-FFF2-40B4-BE49-F238E27FC236}">
                    <a16:creationId xmlns:a16="http://schemas.microsoft.com/office/drawing/2014/main" id="{18B18788-D8EB-1C63-9CEB-9E3191DE9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" y="203200"/>
                <a:ext cx="558800" cy="5588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14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C9F6B66C-B777-06B7-A134-D9DE1FEB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5" name="Picture 9">
              <a:extLst>
                <a:ext uri="{FF2B5EF4-FFF2-40B4-BE49-F238E27FC236}">
                  <a16:creationId xmlns:a16="http://schemas.microsoft.com/office/drawing/2014/main" id="{DDFE2A05-44B9-3790-3ACD-51BD80A6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5DC43A89-7123-8CDC-1419-52C891C4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id="{61B008F3-1874-E8C3-1013-6BB73F5F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8" name="Picture 12">
              <a:extLst>
                <a:ext uri="{FF2B5EF4-FFF2-40B4-BE49-F238E27FC236}">
                  <a16:creationId xmlns:a16="http://schemas.microsoft.com/office/drawing/2014/main" id="{226B8C91-9AC0-26E8-D9FF-78F7D3FD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2439052D-E05B-CFF3-982E-DEBE37D0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80" name="Picture 14">
              <a:extLst>
                <a:ext uri="{FF2B5EF4-FFF2-40B4-BE49-F238E27FC236}">
                  <a16:creationId xmlns:a16="http://schemas.microsoft.com/office/drawing/2014/main" id="{BD388E73-F3B5-9E95-08DD-F0163FB2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1" name="Picture 15">
              <a:extLst>
                <a:ext uri="{FF2B5EF4-FFF2-40B4-BE49-F238E27FC236}">
                  <a16:creationId xmlns:a16="http://schemas.microsoft.com/office/drawing/2014/main" id="{3E86F1FD-2696-816C-6EF6-C7AD30EA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4D913C32-58F9-5120-B99B-8CB3995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7"/>
              <a:ext cx="304943" cy="304943"/>
            </a:xfrm>
            <a:prstGeom prst="rect">
              <a:avLst/>
            </a:prstGeom>
          </p:spPr>
        </p:pic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8F85FEFF-8FB2-4575-469C-3F829A0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6"/>
              <a:ext cx="304943" cy="304943"/>
            </a:xfrm>
            <a:prstGeom prst="rect">
              <a:avLst/>
            </a:prstGeom>
          </p:spPr>
        </p:pic>
        <p:sp>
          <p:nvSpPr>
            <p:cNvPr id="84" name="TextBox 18">
              <a:extLst>
                <a:ext uri="{FF2B5EF4-FFF2-40B4-BE49-F238E27FC236}">
                  <a16:creationId xmlns:a16="http://schemas.microsoft.com/office/drawing/2014/main" id="{25C42FCF-017F-9414-C97F-C67722962E94}"/>
                </a:ext>
              </a:extLst>
            </p:cNvPr>
            <p:cNvSpPr txBox="1">
              <a:spLocks/>
            </p:cNvSpPr>
            <p:nvPr/>
          </p:nvSpPr>
          <p:spPr>
            <a:xfrm>
              <a:off x="1851114" y="2617954"/>
              <a:ext cx="3255236" cy="31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endParaRPr lang="en-US" sz="2133" dirty="0">
                <a:latin typeface="+mn-ea"/>
              </a:endParaRPr>
            </a:p>
          </p:txBody>
        </p:sp>
      </p:grpSp>
      <p:sp>
        <p:nvSpPr>
          <p:cNvPr id="66" name="TextBox 20">
            <a:extLst>
              <a:ext uri="{FF2B5EF4-FFF2-40B4-BE49-F238E27FC236}">
                <a16:creationId xmlns:a16="http://schemas.microsoft.com/office/drawing/2014/main" id="{F673FBC6-4666-EFF2-DE4E-E0AF6BB6537E}"/>
              </a:ext>
            </a:extLst>
          </p:cNvPr>
          <p:cNvSpPr txBox="1"/>
          <p:nvPr/>
        </p:nvSpPr>
        <p:spPr>
          <a:xfrm>
            <a:off x="4501924" y="1597618"/>
            <a:ext cx="2671805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充电功能</a:t>
            </a:r>
            <a:endParaRPr lang="en-US" sz="1598" spc="47" dirty="0">
              <a:latin typeface="+mn-ea"/>
            </a:endParaRPr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AF0414D6-76DC-C0FC-D9A3-F311908D4B27}"/>
              </a:ext>
            </a:extLst>
          </p:cNvPr>
          <p:cNvSpPr txBox="1"/>
          <p:nvPr/>
        </p:nvSpPr>
        <p:spPr>
          <a:xfrm>
            <a:off x="1360240" y="3337528"/>
            <a:ext cx="2576068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7"/>
              </a:lnSpc>
              <a:spcBef>
                <a:spcPct val="0"/>
              </a:spcBef>
            </a:pPr>
            <a:r>
              <a:rPr lang="zh-CN" altLang="en-US" spc="47" dirty="0">
                <a:latin typeface="+mn-ea"/>
              </a:rPr>
              <a:t>可视化数据分析</a:t>
            </a:r>
            <a:endParaRPr lang="en-US" spc="47" dirty="0">
              <a:latin typeface="+mn-ea"/>
            </a:endParaRP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1179D4C9-8B3F-3521-6465-0018C3EF85DD}"/>
              </a:ext>
            </a:extLst>
          </p:cNvPr>
          <p:cNvSpPr txBox="1"/>
          <p:nvPr/>
        </p:nvSpPr>
        <p:spPr>
          <a:xfrm>
            <a:off x="7743163" y="3392700"/>
            <a:ext cx="2577117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7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智能控制功能</a:t>
            </a:r>
            <a:endParaRPr lang="en-US" dirty="0">
              <a:solidFill>
                <a:srgbClr val="000000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69" name="TextBox 32">
            <a:extLst>
              <a:ext uri="{FF2B5EF4-FFF2-40B4-BE49-F238E27FC236}">
                <a16:creationId xmlns:a16="http://schemas.microsoft.com/office/drawing/2014/main" id="{55E1A3C8-86BB-54A9-6A6B-623D16DB1254}"/>
              </a:ext>
            </a:extLst>
          </p:cNvPr>
          <p:cNvSpPr txBox="1"/>
          <p:nvPr/>
        </p:nvSpPr>
        <p:spPr>
          <a:xfrm>
            <a:off x="2906038" y="6050171"/>
            <a:ext cx="2576068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7"/>
              </a:lnSpc>
              <a:spcBef>
                <a:spcPct val="0"/>
              </a:spcBef>
            </a:pPr>
            <a:r>
              <a:rPr lang="zh-CN" altLang="en-US" spc="47" dirty="0">
                <a:latin typeface="+mn-ea"/>
              </a:rPr>
              <a:t>提供社交和交流平台</a:t>
            </a:r>
            <a:endParaRPr lang="en-US" spc="47" dirty="0">
              <a:latin typeface="+mn-ea"/>
            </a:endParaRP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089530CB-8225-A40B-326D-273C4FAFDD98}"/>
              </a:ext>
            </a:extLst>
          </p:cNvPr>
          <p:cNvSpPr txBox="1"/>
          <p:nvPr/>
        </p:nvSpPr>
        <p:spPr>
          <a:xfrm>
            <a:off x="6299448" y="6053452"/>
            <a:ext cx="2577117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节能环保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186686" y="2574207"/>
            <a:ext cx="3352697" cy="252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手机和电动汽车的普及率越来越高，对充电设施的需求也越来越大。我们的智能路灯可以同时满足道路照明和充电功能，为消费者提供方便的服务。其中手机是使用路灯自带无线充电台进行充电，而汽车等大型设备则是使用有线充电桩进行充电。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市场前景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1F6693F-0001-BF28-41D3-155D46B88F5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807" y="5314842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>
            <a:extLst>
              <a:ext uri="{FF2B5EF4-FFF2-40B4-BE49-F238E27FC236}">
                <a16:creationId xmlns:a16="http://schemas.microsoft.com/office/drawing/2014/main" id="{B089E39A-EE8B-C081-ACFE-E149ADDA3BEB}"/>
              </a:ext>
            </a:extLst>
          </p:cNvPr>
          <p:cNvGrpSpPr>
            <a:grpSpLocks/>
          </p:cNvGrpSpPr>
          <p:nvPr/>
        </p:nvGrpSpPr>
        <p:grpSpPr>
          <a:xfrm>
            <a:off x="1762216" y="36658"/>
            <a:ext cx="8151220" cy="7759779"/>
            <a:chOff x="0" y="-1"/>
            <a:chExt cx="6957463" cy="6957462"/>
          </a:xfrm>
        </p:grpSpPr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5E414946-6D46-6709-594C-E62E33CE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0361" y="600360"/>
              <a:ext cx="5756741" cy="5756740"/>
            </a:xfrm>
            <a:prstGeom prst="rect">
              <a:avLst/>
            </a:prstGeom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1AA822A6-82B0-7647-DE85-EC22550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6957463" cy="6957462"/>
            </a:xfrm>
            <a:prstGeom prst="rect">
              <a:avLst/>
            </a:prstGeom>
          </p:spPr>
        </p:pic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1F8043ED-ED24-AC65-3672-5E6FE4EC7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13998" y="1196746"/>
              <a:ext cx="4329467" cy="4099742"/>
              <a:chOff x="0" y="0"/>
              <a:chExt cx="812800" cy="769672"/>
            </a:xfrm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199D37EC-0834-1445-470E-0841AF019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2" y="532"/>
                <a:ext cx="812235" cy="769140"/>
              </a:xfrm>
              <a:custGeom>
                <a:avLst/>
                <a:gdLst/>
                <a:ahLst/>
                <a:cxnLst/>
                <a:rect l="l" t="t" r="r" b="b"/>
                <a:pathLst>
                  <a:path w="812235" h="769140">
                    <a:moveTo>
                      <a:pt x="407943" y="788"/>
                    </a:moveTo>
                    <a:lnTo>
                      <a:pt x="810693" y="292136"/>
                    </a:lnTo>
                    <a:cubicBezTo>
                      <a:pt x="811780" y="292923"/>
                      <a:pt x="812236" y="294322"/>
                      <a:pt x="811819" y="295598"/>
                    </a:cubicBezTo>
                    <a:lnTo>
                      <a:pt x="657986" y="766999"/>
                    </a:lnTo>
                    <a:cubicBezTo>
                      <a:pt x="657569" y="768276"/>
                      <a:pt x="656378" y="769140"/>
                      <a:pt x="655034" y="769140"/>
                    </a:cubicBezTo>
                    <a:lnTo>
                      <a:pt x="157202" y="769140"/>
                    </a:lnTo>
                    <a:cubicBezTo>
                      <a:pt x="155858" y="769140"/>
                      <a:pt x="154667" y="768276"/>
                      <a:pt x="154250" y="766999"/>
                    </a:cubicBezTo>
                    <a:lnTo>
                      <a:pt x="417" y="295598"/>
                    </a:lnTo>
                    <a:cubicBezTo>
                      <a:pt x="0" y="294322"/>
                      <a:pt x="456" y="292923"/>
                      <a:pt x="1543" y="292136"/>
                    </a:cubicBezTo>
                    <a:lnTo>
                      <a:pt x="404293" y="788"/>
                    </a:lnTo>
                    <a:cubicBezTo>
                      <a:pt x="405382" y="0"/>
                      <a:pt x="406854" y="0"/>
                      <a:pt x="407943" y="788"/>
                    </a:cubicBezTo>
                    <a:close/>
                  </a:path>
                </a:pathLst>
              </a:custGeom>
              <a:solidFill>
                <a:srgbClr val="3B71E4">
                  <a:alpha val="63922"/>
                </a:srgbClr>
              </a:solidFill>
              <a:ln w="19050">
                <a:solidFill>
                  <a:srgbClr val="FFFFFF">
                    <a:alpha val="63922"/>
                  </a:srgbClr>
                </a:solidFill>
              </a:ln>
            </p:spPr>
          </p:sp>
          <p:sp>
            <p:nvSpPr>
              <p:cNvPr id="86" name="TextBox 7">
                <a:extLst>
                  <a:ext uri="{FF2B5EF4-FFF2-40B4-BE49-F238E27FC236}">
                    <a16:creationId xmlns:a16="http://schemas.microsoft.com/office/drawing/2014/main" id="{18B18788-D8EB-1C63-9CEB-9E3191DE9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" y="203200"/>
                <a:ext cx="558800" cy="5588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14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C9F6B66C-B777-06B7-A134-D9DE1FEB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5" name="Picture 9">
              <a:extLst>
                <a:ext uri="{FF2B5EF4-FFF2-40B4-BE49-F238E27FC236}">
                  <a16:creationId xmlns:a16="http://schemas.microsoft.com/office/drawing/2014/main" id="{DDFE2A05-44B9-3790-3ACD-51BD80A6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5DC43A89-7123-8CDC-1419-52C891C4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id="{61B008F3-1874-E8C3-1013-6BB73F5F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8" name="Picture 12">
              <a:extLst>
                <a:ext uri="{FF2B5EF4-FFF2-40B4-BE49-F238E27FC236}">
                  <a16:creationId xmlns:a16="http://schemas.microsoft.com/office/drawing/2014/main" id="{226B8C91-9AC0-26E8-D9FF-78F7D3FD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2439052D-E05B-CFF3-982E-DEBE37D0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80" name="Picture 14">
              <a:extLst>
                <a:ext uri="{FF2B5EF4-FFF2-40B4-BE49-F238E27FC236}">
                  <a16:creationId xmlns:a16="http://schemas.microsoft.com/office/drawing/2014/main" id="{BD388E73-F3B5-9E95-08DD-F0163FB2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1" name="Picture 15">
              <a:extLst>
                <a:ext uri="{FF2B5EF4-FFF2-40B4-BE49-F238E27FC236}">
                  <a16:creationId xmlns:a16="http://schemas.microsoft.com/office/drawing/2014/main" id="{3E86F1FD-2696-816C-6EF6-C7AD30EA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4D913C32-58F9-5120-B99B-8CB3995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7"/>
              <a:ext cx="304943" cy="304943"/>
            </a:xfrm>
            <a:prstGeom prst="rect">
              <a:avLst/>
            </a:prstGeom>
          </p:spPr>
        </p:pic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8F85FEFF-8FB2-4575-469C-3F829A0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6"/>
              <a:ext cx="304943" cy="304943"/>
            </a:xfrm>
            <a:prstGeom prst="rect">
              <a:avLst/>
            </a:prstGeom>
          </p:spPr>
        </p:pic>
        <p:sp>
          <p:nvSpPr>
            <p:cNvPr id="84" name="TextBox 18">
              <a:extLst>
                <a:ext uri="{FF2B5EF4-FFF2-40B4-BE49-F238E27FC236}">
                  <a16:creationId xmlns:a16="http://schemas.microsoft.com/office/drawing/2014/main" id="{25C42FCF-017F-9414-C97F-C67722962E94}"/>
                </a:ext>
              </a:extLst>
            </p:cNvPr>
            <p:cNvSpPr txBox="1">
              <a:spLocks/>
            </p:cNvSpPr>
            <p:nvPr/>
          </p:nvSpPr>
          <p:spPr>
            <a:xfrm>
              <a:off x="1851114" y="2617954"/>
              <a:ext cx="3255236" cy="31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endParaRPr lang="en-US" sz="2133" dirty="0">
                <a:latin typeface="+mn-ea"/>
              </a:endParaRPr>
            </a:p>
          </p:txBody>
        </p:sp>
      </p:grpSp>
      <p:sp>
        <p:nvSpPr>
          <p:cNvPr id="68" name="TextBox 26">
            <a:extLst>
              <a:ext uri="{FF2B5EF4-FFF2-40B4-BE49-F238E27FC236}">
                <a16:creationId xmlns:a16="http://schemas.microsoft.com/office/drawing/2014/main" id="{1179D4C9-8B3F-3521-6465-0018C3EF85DD}"/>
              </a:ext>
            </a:extLst>
          </p:cNvPr>
          <p:cNvSpPr txBox="1"/>
          <p:nvPr/>
        </p:nvSpPr>
        <p:spPr>
          <a:xfrm>
            <a:off x="7743163" y="3392700"/>
            <a:ext cx="2577117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7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</a:rPr>
              <a:t>智能控制功能</a:t>
            </a:r>
            <a:endParaRPr lang="en-US" dirty="0">
              <a:solidFill>
                <a:srgbClr val="000000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29716" y="2588191"/>
            <a:ext cx="3352697" cy="2460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我们的智能路灯可以通过团队开发的“哪都能充”手机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实时监控设备充电状态，同时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还有许多辅助功能方便用户使用：如充电桩地图功能：为用户找到最近地点的充电点，充电指南功能：如何更高效为设备充电。充电设备型号：方便用户查看自己的机型或车型是否适配充电点。用户社区评价功能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为用户提供一个社区来讨论充电使用情况。故障警报功能：方便用户及时上报充电故障设施情况，工作人员及时排查等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市场前景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E57FD12-D811-D54D-1985-16FBB1A2DC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807" y="5314842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652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>
            <a:extLst>
              <a:ext uri="{FF2B5EF4-FFF2-40B4-BE49-F238E27FC236}">
                <a16:creationId xmlns:a16="http://schemas.microsoft.com/office/drawing/2014/main" id="{B089E39A-EE8B-C081-ACFE-E149ADDA3BEB}"/>
              </a:ext>
            </a:extLst>
          </p:cNvPr>
          <p:cNvGrpSpPr>
            <a:grpSpLocks/>
          </p:cNvGrpSpPr>
          <p:nvPr/>
        </p:nvGrpSpPr>
        <p:grpSpPr>
          <a:xfrm>
            <a:off x="1762216" y="36658"/>
            <a:ext cx="8151220" cy="7759779"/>
            <a:chOff x="0" y="-1"/>
            <a:chExt cx="6957463" cy="6957462"/>
          </a:xfrm>
        </p:grpSpPr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5E414946-6D46-6709-594C-E62E33CE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0361" y="600360"/>
              <a:ext cx="5756741" cy="5756740"/>
            </a:xfrm>
            <a:prstGeom prst="rect">
              <a:avLst/>
            </a:prstGeom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1AA822A6-82B0-7647-DE85-EC22550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6957463" cy="6957462"/>
            </a:xfrm>
            <a:prstGeom prst="rect">
              <a:avLst/>
            </a:prstGeom>
          </p:spPr>
        </p:pic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1F8043ED-ED24-AC65-3672-5E6FE4EC7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13998" y="1196746"/>
              <a:ext cx="4329467" cy="4099742"/>
              <a:chOff x="0" y="0"/>
              <a:chExt cx="812800" cy="769672"/>
            </a:xfrm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199D37EC-0834-1445-470E-0841AF019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2" y="532"/>
                <a:ext cx="812235" cy="769140"/>
              </a:xfrm>
              <a:custGeom>
                <a:avLst/>
                <a:gdLst/>
                <a:ahLst/>
                <a:cxnLst/>
                <a:rect l="l" t="t" r="r" b="b"/>
                <a:pathLst>
                  <a:path w="812235" h="769140">
                    <a:moveTo>
                      <a:pt x="407943" y="788"/>
                    </a:moveTo>
                    <a:lnTo>
                      <a:pt x="810693" y="292136"/>
                    </a:lnTo>
                    <a:cubicBezTo>
                      <a:pt x="811780" y="292923"/>
                      <a:pt x="812236" y="294322"/>
                      <a:pt x="811819" y="295598"/>
                    </a:cubicBezTo>
                    <a:lnTo>
                      <a:pt x="657986" y="766999"/>
                    </a:lnTo>
                    <a:cubicBezTo>
                      <a:pt x="657569" y="768276"/>
                      <a:pt x="656378" y="769140"/>
                      <a:pt x="655034" y="769140"/>
                    </a:cubicBezTo>
                    <a:lnTo>
                      <a:pt x="157202" y="769140"/>
                    </a:lnTo>
                    <a:cubicBezTo>
                      <a:pt x="155858" y="769140"/>
                      <a:pt x="154667" y="768276"/>
                      <a:pt x="154250" y="766999"/>
                    </a:cubicBezTo>
                    <a:lnTo>
                      <a:pt x="417" y="295598"/>
                    </a:lnTo>
                    <a:cubicBezTo>
                      <a:pt x="0" y="294322"/>
                      <a:pt x="456" y="292923"/>
                      <a:pt x="1543" y="292136"/>
                    </a:cubicBezTo>
                    <a:lnTo>
                      <a:pt x="404293" y="788"/>
                    </a:lnTo>
                    <a:cubicBezTo>
                      <a:pt x="405382" y="0"/>
                      <a:pt x="406854" y="0"/>
                      <a:pt x="407943" y="788"/>
                    </a:cubicBezTo>
                    <a:close/>
                  </a:path>
                </a:pathLst>
              </a:custGeom>
              <a:solidFill>
                <a:srgbClr val="3B71E4">
                  <a:alpha val="63922"/>
                </a:srgbClr>
              </a:solidFill>
              <a:ln w="19050">
                <a:solidFill>
                  <a:srgbClr val="FFFFFF">
                    <a:alpha val="63922"/>
                  </a:srgbClr>
                </a:solidFill>
              </a:ln>
            </p:spPr>
          </p:sp>
          <p:sp>
            <p:nvSpPr>
              <p:cNvPr id="86" name="TextBox 7">
                <a:extLst>
                  <a:ext uri="{FF2B5EF4-FFF2-40B4-BE49-F238E27FC236}">
                    <a16:creationId xmlns:a16="http://schemas.microsoft.com/office/drawing/2014/main" id="{18B18788-D8EB-1C63-9CEB-9E3191DE9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" y="203200"/>
                <a:ext cx="558800" cy="5588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14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C9F6B66C-B777-06B7-A134-D9DE1FEB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5" name="Picture 9">
              <a:extLst>
                <a:ext uri="{FF2B5EF4-FFF2-40B4-BE49-F238E27FC236}">
                  <a16:creationId xmlns:a16="http://schemas.microsoft.com/office/drawing/2014/main" id="{DDFE2A05-44B9-3790-3ACD-51BD80A6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5DC43A89-7123-8CDC-1419-52C891C4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id="{61B008F3-1874-E8C3-1013-6BB73F5F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8" name="Picture 12">
              <a:extLst>
                <a:ext uri="{FF2B5EF4-FFF2-40B4-BE49-F238E27FC236}">
                  <a16:creationId xmlns:a16="http://schemas.microsoft.com/office/drawing/2014/main" id="{226B8C91-9AC0-26E8-D9FF-78F7D3FD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2439052D-E05B-CFF3-982E-DEBE37D0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80" name="Picture 14">
              <a:extLst>
                <a:ext uri="{FF2B5EF4-FFF2-40B4-BE49-F238E27FC236}">
                  <a16:creationId xmlns:a16="http://schemas.microsoft.com/office/drawing/2014/main" id="{BD388E73-F3B5-9E95-08DD-F0163FB2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1" name="Picture 15">
              <a:extLst>
                <a:ext uri="{FF2B5EF4-FFF2-40B4-BE49-F238E27FC236}">
                  <a16:creationId xmlns:a16="http://schemas.microsoft.com/office/drawing/2014/main" id="{3E86F1FD-2696-816C-6EF6-C7AD30EA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4D913C32-58F9-5120-B99B-8CB3995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7"/>
              <a:ext cx="304943" cy="304943"/>
            </a:xfrm>
            <a:prstGeom prst="rect">
              <a:avLst/>
            </a:prstGeom>
          </p:spPr>
        </p:pic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8F85FEFF-8FB2-4575-469C-3F829A0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6"/>
              <a:ext cx="304943" cy="304943"/>
            </a:xfrm>
            <a:prstGeom prst="rect">
              <a:avLst/>
            </a:prstGeom>
          </p:spPr>
        </p:pic>
        <p:sp>
          <p:nvSpPr>
            <p:cNvPr id="84" name="TextBox 18">
              <a:extLst>
                <a:ext uri="{FF2B5EF4-FFF2-40B4-BE49-F238E27FC236}">
                  <a16:creationId xmlns:a16="http://schemas.microsoft.com/office/drawing/2014/main" id="{25C42FCF-017F-9414-C97F-C67722962E94}"/>
                </a:ext>
              </a:extLst>
            </p:cNvPr>
            <p:cNvSpPr txBox="1">
              <a:spLocks/>
            </p:cNvSpPr>
            <p:nvPr/>
          </p:nvSpPr>
          <p:spPr>
            <a:xfrm>
              <a:off x="1851114" y="2617954"/>
              <a:ext cx="3255236" cy="31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endParaRPr lang="en-US" sz="2133" dirty="0">
                <a:latin typeface="+mn-ea"/>
              </a:endParaRPr>
            </a:p>
          </p:txBody>
        </p:sp>
      </p:grpSp>
      <p:sp>
        <p:nvSpPr>
          <p:cNvPr id="70" name="TextBox 29">
            <a:extLst>
              <a:ext uri="{FF2B5EF4-FFF2-40B4-BE49-F238E27FC236}">
                <a16:creationId xmlns:a16="http://schemas.microsoft.com/office/drawing/2014/main" id="{089530CB-8225-A40B-326D-273C4FAFDD98}"/>
              </a:ext>
            </a:extLst>
          </p:cNvPr>
          <p:cNvSpPr txBox="1"/>
          <p:nvPr/>
        </p:nvSpPr>
        <p:spPr>
          <a:xfrm>
            <a:off x="6299448" y="6053452"/>
            <a:ext cx="2577117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节能环保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40151" y="2661917"/>
            <a:ext cx="3352697" cy="24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智能路灯具备照明功能，可以在夜间为行人、车辆等提供照明，同时根据环境光线变化自动调节亮度。采用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光源，能耗低、使用寿命长、光污染小，能够在节约能源的同时保护环境。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市场前景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29CD4E8-E667-8AB4-EE5F-7EFF2848DCD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807" y="5314842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105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>
            <a:extLst>
              <a:ext uri="{FF2B5EF4-FFF2-40B4-BE49-F238E27FC236}">
                <a16:creationId xmlns:a16="http://schemas.microsoft.com/office/drawing/2014/main" id="{B089E39A-EE8B-C081-ACFE-E149ADDA3BEB}"/>
              </a:ext>
            </a:extLst>
          </p:cNvPr>
          <p:cNvGrpSpPr>
            <a:grpSpLocks/>
          </p:cNvGrpSpPr>
          <p:nvPr/>
        </p:nvGrpSpPr>
        <p:grpSpPr>
          <a:xfrm>
            <a:off x="1762216" y="36658"/>
            <a:ext cx="8151220" cy="7759779"/>
            <a:chOff x="0" y="-1"/>
            <a:chExt cx="6957463" cy="6957462"/>
          </a:xfrm>
        </p:grpSpPr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5E414946-6D46-6709-594C-E62E33CE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0361" y="600360"/>
              <a:ext cx="5756741" cy="5756740"/>
            </a:xfrm>
            <a:prstGeom prst="rect">
              <a:avLst/>
            </a:prstGeom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1AA822A6-82B0-7647-DE85-EC22550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6957463" cy="6957462"/>
            </a:xfrm>
            <a:prstGeom prst="rect">
              <a:avLst/>
            </a:prstGeom>
          </p:spPr>
        </p:pic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1F8043ED-ED24-AC65-3672-5E6FE4EC7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13998" y="1196746"/>
              <a:ext cx="4329467" cy="4099742"/>
              <a:chOff x="0" y="0"/>
              <a:chExt cx="812800" cy="769672"/>
            </a:xfrm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199D37EC-0834-1445-470E-0841AF019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2" y="532"/>
                <a:ext cx="812235" cy="769140"/>
              </a:xfrm>
              <a:custGeom>
                <a:avLst/>
                <a:gdLst/>
                <a:ahLst/>
                <a:cxnLst/>
                <a:rect l="l" t="t" r="r" b="b"/>
                <a:pathLst>
                  <a:path w="812235" h="769140">
                    <a:moveTo>
                      <a:pt x="407943" y="788"/>
                    </a:moveTo>
                    <a:lnTo>
                      <a:pt x="810693" y="292136"/>
                    </a:lnTo>
                    <a:cubicBezTo>
                      <a:pt x="811780" y="292923"/>
                      <a:pt x="812236" y="294322"/>
                      <a:pt x="811819" y="295598"/>
                    </a:cubicBezTo>
                    <a:lnTo>
                      <a:pt x="657986" y="766999"/>
                    </a:lnTo>
                    <a:cubicBezTo>
                      <a:pt x="657569" y="768276"/>
                      <a:pt x="656378" y="769140"/>
                      <a:pt x="655034" y="769140"/>
                    </a:cubicBezTo>
                    <a:lnTo>
                      <a:pt x="157202" y="769140"/>
                    </a:lnTo>
                    <a:cubicBezTo>
                      <a:pt x="155858" y="769140"/>
                      <a:pt x="154667" y="768276"/>
                      <a:pt x="154250" y="766999"/>
                    </a:cubicBezTo>
                    <a:lnTo>
                      <a:pt x="417" y="295598"/>
                    </a:lnTo>
                    <a:cubicBezTo>
                      <a:pt x="0" y="294322"/>
                      <a:pt x="456" y="292923"/>
                      <a:pt x="1543" y="292136"/>
                    </a:cubicBezTo>
                    <a:lnTo>
                      <a:pt x="404293" y="788"/>
                    </a:lnTo>
                    <a:cubicBezTo>
                      <a:pt x="405382" y="0"/>
                      <a:pt x="406854" y="0"/>
                      <a:pt x="407943" y="788"/>
                    </a:cubicBezTo>
                    <a:close/>
                  </a:path>
                </a:pathLst>
              </a:custGeom>
              <a:solidFill>
                <a:srgbClr val="3B71E4">
                  <a:alpha val="63922"/>
                </a:srgbClr>
              </a:solidFill>
              <a:ln w="19050">
                <a:solidFill>
                  <a:srgbClr val="FFFFFF">
                    <a:alpha val="63922"/>
                  </a:srgbClr>
                </a:solidFill>
              </a:ln>
            </p:spPr>
          </p:sp>
          <p:sp>
            <p:nvSpPr>
              <p:cNvPr id="86" name="TextBox 7">
                <a:extLst>
                  <a:ext uri="{FF2B5EF4-FFF2-40B4-BE49-F238E27FC236}">
                    <a16:creationId xmlns:a16="http://schemas.microsoft.com/office/drawing/2014/main" id="{18B18788-D8EB-1C63-9CEB-9E3191DE9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" y="203200"/>
                <a:ext cx="558800" cy="5588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14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C9F6B66C-B777-06B7-A134-D9DE1FEB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5" name="Picture 9">
              <a:extLst>
                <a:ext uri="{FF2B5EF4-FFF2-40B4-BE49-F238E27FC236}">
                  <a16:creationId xmlns:a16="http://schemas.microsoft.com/office/drawing/2014/main" id="{DDFE2A05-44B9-3790-3ACD-51BD80A6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5DC43A89-7123-8CDC-1419-52C891C4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id="{61B008F3-1874-E8C3-1013-6BB73F5F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8" name="Picture 12">
              <a:extLst>
                <a:ext uri="{FF2B5EF4-FFF2-40B4-BE49-F238E27FC236}">
                  <a16:creationId xmlns:a16="http://schemas.microsoft.com/office/drawing/2014/main" id="{226B8C91-9AC0-26E8-D9FF-78F7D3FD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2439052D-E05B-CFF3-982E-DEBE37D0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80" name="Picture 14">
              <a:extLst>
                <a:ext uri="{FF2B5EF4-FFF2-40B4-BE49-F238E27FC236}">
                  <a16:creationId xmlns:a16="http://schemas.microsoft.com/office/drawing/2014/main" id="{BD388E73-F3B5-9E95-08DD-F0163FB2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1" name="Picture 15">
              <a:extLst>
                <a:ext uri="{FF2B5EF4-FFF2-40B4-BE49-F238E27FC236}">
                  <a16:creationId xmlns:a16="http://schemas.microsoft.com/office/drawing/2014/main" id="{3E86F1FD-2696-816C-6EF6-C7AD30EA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4D913C32-58F9-5120-B99B-8CB3995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7"/>
              <a:ext cx="304943" cy="304943"/>
            </a:xfrm>
            <a:prstGeom prst="rect">
              <a:avLst/>
            </a:prstGeom>
          </p:spPr>
        </p:pic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8F85FEFF-8FB2-4575-469C-3F829A0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6"/>
              <a:ext cx="304943" cy="304943"/>
            </a:xfrm>
            <a:prstGeom prst="rect">
              <a:avLst/>
            </a:prstGeom>
          </p:spPr>
        </p:pic>
        <p:sp>
          <p:nvSpPr>
            <p:cNvPr id="84" name="TextBox 18">
              <a:extLst>
                <a:ext uri="{FF2B5EF4-FFF2-40B4-BE49-F238E27FC236}">
                  <a16:creationId xmlns:a16="http://schemas.microsoft.com/office/drawing/2014/main" id="{25C42FCF-017F-9414-C97F-C67722962E94}"/>
                </a:ext>
              </a:extLst>
            </p:cNvPr>
            <p:cNvSpPr txBox="1">
              <a:spLocks/>
            </p:cNvSpPr>
            <p:nvPr/>
          </p:nvSpPr>
          <p:spPr>
            <a:xfrm>
              <a:off x="1851114" y="2617954"/>
              <a:ext cx="3255236" cy="31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endParaRPr lang="en-US" sz="2133" dirty="0">
                <a:latin typeface="+mn-ea"/>
              </a:endParaRPr>
            </a:p>
          </p:txBody>
        </p:sp>
      </p:grpSp>
      <p:sp>
        <p:nvSpPr>
          <p:cNvPr id="69" name="TextBox 32">
            <a:extLst>
              <a:ext uri="{FF2B5EF4-FFF2-40B4-BE49-F238E27FC236}">
                <a16:creationId xmlns:a16="http://schemas.microsoft.com/office/drawing/2014/main" id="{55E1A3C8-86BB-54A9-6A6B-623D16DB1254}"/>
              </a:ext>
            </a:extLst>
          </p:cNvPr>
          <p:cNvSpPr txBox="1"/>
          <p:nvPr/>
        </p:nvSpPr>
        <p:spPr>
          <a:xfrm>
            <a:off x="2906038" y="6050171"/>
            <a:ext cx="2576068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7"/>
              </a:lnSpc>
              <a:spcBef>
                <a:spcPct val="0"/>
              </a:spcBef>
            </a:pPr>
            <a:r>
              <a:rPr lang="zh-CN" altLang="en-US" spc="47" dirty="0">
                <a:latin typeface="+mn-ea"/>
              </a:rPr>
              <a:t>提供社交和交流平台</a:t>
            </a:r>
            <a:endParaRPr lang="en-US" spc="47" dirty="0"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15071" y="2926534"/>
            <a:ext cx="3352697" cy="213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为用户提供一个交流平台来讨论充电点使用情况。用户可上传图文描述自己的充电使用感受，方便不同用户交流。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市场前景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8DE9721-9035-DE59-6A8C-C4A28D32E4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807" y="5314842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8404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>
            <a:extLst>
              <a:ext uri="{FF2B5EF4-FFF2-40B4-BE49-F238E27FC236}">
                <a16:creationId xmlns:a16="http://schemas.microsoft.com/office/drawing/2014/main" id="{B089E39A-EE8B-C081-ACFE-E149ADDA3BEB}"/>
              </a:ext>
            </a:extLst>
          </p:cNvPr>
          <p:cNvGrpSpPr>
            <a:grpSpLocks/>
          </p:cNvGrpSpPr>
          <p:nvPr/>
        </p:nvGrpSpPr>
        <p:grpSpPr>
          <a:xfrm>
            <a:off x="1762216" y="36658"/>
            <a:ext cx="8151220" cy="7759779"/>
            <a:chOff x="0" y="-1"/>
            <a:chExt cx="6957463" cy="6957462"/>
          </a:xfrm>
        </p:grpSpPr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5E414946-6D46-6709-594C-E62E33CE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0361" y="600360"/>
              <a:ext cx="5756741" cy="5756740"/>
            </a:xfrm>
            <a:prstGeom prst="rect">
              <a:avLst/>
            </a:prstGeom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1AA822A6-82B0-7647-DE85-EC22550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6957463" cy="6957462"/>
            </a:xfrm>
            <a:prstGeom prst="rect">
              <a:avLst/>
            </a:prstGeom>
          </p:spPr>
        </p:pic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1F8043ED-ED24-AC65-3672-5E6FE4EC7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13998" y="1196746"/>
              <a:ext cx="4329467" cy="4099742"/>
              <a:chOff x="0" y="0"/>
              <a:chExt cx="812800" cy="769672"/>
            </a:xfrm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199D37EC-0834-1445-470E-0841AF019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2" y="532"/>
                <a:ext cx="812235" cy="769140"/>
              </a:xfrm>
              <a:custGeom>
                <a:avLst/>
                <a:gdLst/>
                <a:ahLst/>
                <a:cxnLst/>
                <a:rect l="l" t="t" r="r" b="b"/>
                <a:pathLst>
                  <a:path w="812235" h="769140">
                    <a:moveTo>
                      <a:pt x="407943" y="788"/>
                    </a:moveTo>
                    <a:lnTo>
                      <a:pt x="810693" y="292136"/>
                    </a:lnTo>
                    <a:cubicBezTo>
                      <a:pt x="811780" y="292923"/>
                      <a:pt x="812236" y="294322"/>
                      <a:pt x="811819" y="295598"/>
                    </a:cubicBezTo>
                    <a:lnTo>
                      <a:pt x="657986" y="766999"/>
                    </a:lnTo>
                    <a:cubicBezTo>
                      <a:pt x="657569" y="768276"/>
                      <a:pt x="656378" y="769140"/>
                      <a:pt x="655034" y="769140"/>
                    </a:cubicBezTo>
                    <a:lnTo>
                      <a:pt x="157202" y="769140"/>
                    </a:lnTo>
                    <a:cubicBezTo>
                      <a:pt x="155858" y="769140"/>
                      <a:pt x="154667" y="768276"/>
                      <a:pt x="154250" y="766999"/>
                    </a:cubicBezTo>
                    <a:lnTo>
                      <a:pt x="417" y="295598"/>
                    </a:lnTo>
                    <a:cubicBezTo>
                      <a:pt x="0" y="294322"/>
                      <a:pt x="456" y="292923"/>
                      <a:pt x="1543" y="292136"/>
                    </a:cubicBezTo>
                    <a:lnTo>
                      <a:pt x="404293" y="788"/>
                    </a:lnTo>
                    <a:cubicBezTo>
                      <a:pt x="405382" y="0"/>
                      <a:pt x="406854" y="0"/>
                      <a:pt x="407943" y="788"/>
                    </a:cubicBezTo>
                    <a:close/>
                  </a:path>
                </a:pathLst>
              </a:custGeom>
              <a:solidFill>
                <a:srgbClr val="3B71E4">
                  <a:alpha val="63922"/>
                </a:srgbClr>
              </a:solidFill>
              <a:ln w="19050">
                <a:solidFill>
                  <a:srgbClr val="FFFFFF">
                    <a:alpha val="63922"/>
                  </a:srgbClr>
                </a:solidFill>
              </a:ln>
            </p:spPr>
          </p:sp>
          <p:sp>
            <p:nvSpPr>
              <p:cNvPr id="86" name="TextBox 7">
                <a:extLst>
                  <a:ext uri="{FF2B5EF4-FFF2-40B4-BE49-F238E27FC236}">
                    <a16:creationId xmlns:a16="http://schemas.microsoft.com/office/drawing/2014/main" id="{18B18788-D8EB-1C63-9CEB-9E3191DE9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" y="203200"/>
                <a:ext cx="558800" cy="5588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14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C9F6B66C-B777-06B7-A134-D9DE1FEB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5" name="Picture 9">
              <a:extLst>
                <a:ext uri="{FF2B5EF4-FFF2-40B4-BE49-F238E27FC236}">
                  <a16:creationId xmlns:a16="http://schemas.microsoft.com/office/drawing/2014/main" id="{DDFE2A05-44B9-3790-3ACD-51BD80A6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26260" y="1148445"/>
              <a:ext cx="304943" cy="304943"/>
            </a:xfrm>
            <a:prstGeom prst="rect">
              <a:avLst/>
            </a:prstGeom>
          </p:spPr>
        </p:pic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5DC43A89-7123-8CDC-1419-52C891C4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id="{61B008F3-1874-E8C3-1013-6BB73F5F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409088" y="2747466"/>
              <a:ext cx="304943" cy="304943"/>
            </a:xfrm>
            <a:prstGeom prst="rect">
              <a:avLst/>
            </a:prstGeom>
          </p:spPr>
        </p:pic>
        <p:pic>
          <p:nvPicPr>
            <p:cNvPr id="78" name="Picture 12">
              <a:extLst>
                <a:ext uri="{FF2B5EF4-FFF2-40B4-BE49-F238E27FC236}">
                  <a16:creationId xmlns:a16="http://schemas.microsoft.com/office/drawing/2014/main" id="{226B8C91-9AC0-26E8-D9FF-78F7D3FD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2439052D-E05B-CFF3-982E-DEBE37D0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238231" y="2747466"/>
              <a:ext cx="304943" cy="304943"/>
            </a:xfrm>
            <a:prstGeom prst="rect">
              <a:avLst/>
            </a:prstGeom>
          </p:spPr>
        </p:pic>
        <p:pic>
          <p:nvPicPr>
            <p:cNvPr id="80" name="Picture 14">
              <a:extLst>
                <a:ext uri="{FF2B5EF4-FFF2-40B4-BE49-F238E27FC236}">
                  <a16:creationId xmlns:a16="http://schemas.microsoft.com/office/drawing/2014/main" id="{BD388E73-F3B5-9E95-08DD-F0163FB2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1" name="Picture 15">
              <a:extLst>
                <a:ext uri="{FF2B5EF4-FFF2-40B4-BE49-F238E27FC236}">
                  <a16:creationId xmlns:a16="http://schemas.microsoft.com/office/drawing/2014/main" id="{3E86F1FD-2696-816C-6EF6-C7AD30EA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89642" y="5074667"/>
              <a:ext cx="304943" cy="304943"/>
            </a:xfrm>
            <a:prstGeom prst="rect">
              <a:avLst/>
            </a:prstGeom>
          </p:spPr>
        </p:pic>
        <p:pic>
          <p:nvPicPr>
            <p:cNvPr id="82" name="Picture 16">
              <a:extLst>
                <a:ext uri="{FF2B5EF4-FFF2-40B4-BE49-F238E27FC236}">
                  <a16:creationId xmlns:a16="http://schemas.microsoft.com/office/drawing/2014/main" id="{4D913C32-58F9-5120-B99B-8CB3995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7"/>
              <a:ext cx="304943" cy="304943"/>
            </a:xfrm>
            <a:prstGeom prst="rect">
              <a:avLst/>
            </a:prstGeom>
          </p:spPr>
        </p:pic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8F85FEFF-8FB2-4575-469C-3F829A0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62878" y="5074666"/>
              <a:ext cx="304943" cy="304943"/>
            </a:xfrm>
            <a:prstGeom prst="rect">
              <a:avLst/>
            </a:prstGeom>
          </p:spPr>
        </p:pic>
        <p:sp>
          <p:nvSpPr>
            <p:cNvPr id="84" name="TextBox 18">
              <a:extLst>
                <a:ext uri="{FF2B5EF4-FFF2-40B4-BE49-F238E27FC236}">
                  <a16:creationId xmlns:a16="http://schemas.microsoft.com/office/drawing/2014/main" id="{25C42FCF-017F-9414-C97F-C67722962E94}"/>
                </a:ext>
              </a:extLst>
            </p:cNvPr>
            <p:cNvSpPr txBox="1">
              <a:spLocks/>
            </p:cNvSpPr>
            <p:nvPr/>
          </p:nvSpPr>
          <p:spPr>
            <a:xfrm>
              <a:off x="1851114" y="2617954"/>
              <a:ext cx="3255236" cy="31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endParaRPr lang="en-US" sz="2133" dirty="0">
                <a:latin typeface="+mn-ea"/>
              </a:endParaRPr>
            </a:p>
          </p:txBody>
        </p:sp>
      </p:grpSp>
      <p:sp>
        <p:nvSpPr>
          <p:cNvPr id="67" name="TextBox 23">
            <a:extLst>
              <a:ext uri="{FF2B5EF4-FFF2-40B4-BE49-F238E27FC236}">
                <a16:creationId xmlns:a16="http://schemas.microsoft.com/office/drawing/2014/main" id="{AF0414D6-76DC-C0FC-D9A3-F311908D4B27}"/>
              </a:ext>
            </a:extLst>
          </p:cNvPr>
          <p:cNvSpPr txBox="1"/>
          <p:nvPr/>
        </p:nvSpPr>
        <p:spPr>
          <a:xfrm>
            <a:off x="1360240" y="3337528"/>
            <a:ext cx="2576068" cy="26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7"/>
              </a:lnSpc>
              <a:spcBef>
                <a:spcPct val="0"/>
              </a:spcBef>
            </a:pPr>
            <a:r>
              <a:rPr lang="zh-CN" altLang="en-US" spc="47" dirty="0">
                <a:latin typeface="+mn-ea"/>
              </a:rPr>
              <a:t>可视化数据分析</a:t>
            </a:r>
            <a:endParaRPr lang="en-US" spc="47" dirty="0"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90990" y="2485887"/>
            <a:ext cx="3352697" cy="285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智能充电路灯配备传感器、摄像头等设备，可以采集环境数据和路况信息，并进行实时监控和分析。同时还可以通过数据分析算法对采集到的数据进行处理和分析，并反馈给用户，以便进行路灯运维和故障排查。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市场前景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9EE33C7-6814-5296-F18B-9F1ED97BC58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0616807" y="5314842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594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91" name="泪滴形 90">
            <a:extLst>
              <a:ext uri="{FF2B5EF4-FFF2-40B4-BE49-F238E27FC236}">
                <a16:creationId xmlns:a16="http://schemas.microsoft.com/office/drawing/2014/main" id="{96661BC0-341B-B9F2-348A-665BD5C0B4DD}"/>
              </a:ext>
            </a:extLst>
          </p:cNvPr>
          <p:cNvSpPr/>
          <p:nvPr/>
        </p:nvSpPr>
        <p:spPr>
          <a:xfrm rot="15505740">
            <a:off x="4431700" y="2249060"/>
            <a:ext cx="3351928" cy="3326056"/>
          </a:xfrm>
          <a:prstGeom prst="teardrop">
            <a:avLst>
              <a:gd name="adj" fmla="val 101962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559150" y="2842763"/>
            <a:ext cx="2675174" cy="169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目前，智能路灯市场主要集中在欧美地区，其中以欧洲市场最为成熟。国内市场也在快速发展中，但由于起步较晚，市场规模相对较小，竞争格局还不够明朗。</a:t>
            </a:r>
          </a:p>
        </p:txBody>
      </p:sp>
    </p:spTree>
    <p:extLst>
      <p:ext uri="{BB962C8B-B14F-4D97-AF65-F5344CB8AC3E}">
        <p14:creationId xmlns:p14="http://schemas.microsoft.com/office/powerpoint/2010/main" val="654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" name="泪滴形 7">
            <a:extLst>
              <a:ext uri="{FF2B5EF4-FFF2-40B4-BE49-F238E27FC236}">
                <a16:creationId xmlns:a16="http://schemas.microsoft.com/office/drawing/2014/main" id="{5BC4C8AC-E554-35EE-3891-9E59A3ED8561}"/>
              </a:ext>
            </a:extLst>
          </p:cNvPr>
          <p:cNvSpPr/>
          <p:nvPr/>
        </p:nvSpPr>
        <p:spPr>
          <a:xfrm rot="14343317">
            <a:off x="4431700" y="2249060"/>
            <a:ext cx="3351928" cy="3326056"/>
          </a:xfrm>
          <a:prstGeom prst="teardrop">
            <a:avLst>
              <a:gd name="adj" fmla="val 91015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784942" y="2804889"/>
            <a:ext cx="2764423" cy="231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智能路灯主要的消费群体是城市管理部门、道路建设商、物业管理公司、智能城市建设商等企业和机构，以及广大市民群众。其中，城市管理部门和智能城市建设商是主要的消费者，占据市场的大部分份额。</a:t>
            </a:r>
          </a:p>
        </p:txBody>
      </p:sp>
    </p:spTree>
    <p:extLst>
      <p:ext uri="{BB962C8B-B14F-4D97-AF65-F5344CB8AC3E}">
        <p14:creationId xmlns:p14="http://schemas.microsoft.com/office/powerpoint/2010/main" val="76846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12882580">
            <a:off x="4431700" y="2249060"/>
            <a:ext cx="3351928" cy="3326056"/>
          </a:xfrm>
          <a:prstGeom prst="teardrop">
            <a:avLst>
              <a:gd name="adj" fmla="val 91015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690502" y="3025737"/>
            <a:ext cx="2764423" cy="166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智能路灯市场的需求主要来自于以下几个方面：一是城市管理和规划的需求，二是提高市民出行和生活的需求，三是节能减排的需求，四是智能城市建设的需求。</a:t>
            </a:r>
          </a:p>
        </p:txBody>
      </p:sp>
    </p:spTree>
    <p:extLst>
      <p:ext uri="{BB962C8B-B14F-4D97-AF65-F5344CB8AC3E}">
        <p14:creationId xmlns:p14="http://schemas.microsoft.com/office/powerpoint/2010/main" val="26538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11762497">
            <a:off x="4449708" y="2110041"/>
            <a:ext cx="3514510" cy="3541701"/>
          </a:xfrm>
          <a:prstGeom prst="teardrop">
            <a:avLst>
              <a:gd name="adj" fmla="val 103742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661738" y="2759939"/>
            <a:ext cx="2979932" cy="263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随着城市化进程的加速和智能城市建设的推进，智能路灯市场将迎来巨大的机遇。同时，智能路灯也具有广泛的应用前景，不仅可以为城市管理和规划提供参考和支持，还可以为市民出行和生活提供更加便利和舒适的体验，具有广泛的市场前景。</a:t>
            </a:r>
          </a:p>
        </p:txBody>
      </p:sp>
    </p:spTree>
    <p:extLst>
      <p:ext uri="{BB962C8B-B14F-4D97-AF65-F5344CB8AC3E}">
        <p14:creationId xmlns:p14="http://schemas.microsoft.com/office/powerpoint/2010/main" val="56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514325">
            <a:off x="4286858" y="2288935"/>
            <a:ext cx="3568146" cy="3496480"/>
          </a:xfrm>
          <a:prstGeom prst="teardrop">
            <a:avLst>
              <a:gd name="adj" fmla="val 99972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653284" y="2848696"/>
            <a:ext cx="2979932" cy="227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随着物联网、大数据、云计算、人工智能等新一代信息技术的广泛应用，智慧城市已成为必然趋势。近年来，智慧城市新政频出，我国多个城市掀起了智慧城市建设高潮。政府出台了一系列政策措施推进智慧城市建设，智慧路灯作为智慧城市建设中的重要组成部分，预计未来政策将持续优化智慧路灯行业的发展。</a:t>
            </a:r>
          </a:p>
        </p:txBody>
      </p:sp>
    </p:spTree>
    <p:extLst>
      <p:ext uri="{BB962C8B-B14F-4D97-AF65-F5344CB8AC3E}">
        <p14:creationId xmlns:p14="http://schemas.microsoft.com/office/powerpoint/2010/main" val="391312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800133-116F-38E5-C468-8FA244C3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624614" y="1259852"/>
            <a:ext cx="3865889" cy="3856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98" b="49083"/>
          <a:stretch>
            <a:fillRect/>
          </a:stretch>
        </p:blipFill>
        <p:spPr>
          <a:xfrm rot="2700000">
            <a:off x="4230016" y="-3153373"/>
            <a:ext cx="12911769" cy="13174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058503" y="848450"/>
            <a:ext cx="822806" cy="822806"/>
            <a:chOff x="0" y="0"/>
            <a:chExt cx="1645613" cy="1645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469906" y="4102171"/>
            <a:ext cx="822806" cy="822806"/>
            <a:chOff x="0" y="0"/>
            <a:chExt cx="1645613" cy="16456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39272" y="439272"/>
              <a:ext cx="767070" cy="7670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6058503" y="5186745"/>
            <a:ext cx="822806" cy="822806"/>
            <a:chOff x="0" y="0"/>
            <a:chExt cx="1645613" cy="16456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7300710" y="1060939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项目介绍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687C3FB-49A1-2098-C703-0CF9A7DC732D}"/>
              </a:ext>
            </a:extLst>
          </p:cNvPr>
          <p:cNvGrpSpPr/>
          <p:nvPr/>
        </p:nvGrpSpPr>
        <p:grpSpPr>
          <a:xfrm>
            <a:off x="6469906" y="1933023"/>
            <a:ext cx="4644054" cy="822806"/>
            <a:chOff x="9704858" y="2899534"/>
            <a:chExt cx="6966081" cy="1234209"/>
          </a:xfrm>
        </p:grpSpPr>
        <p:grpSp>
          <p:nvGrpSpPr>
            <p:cNvPr id="7" name="Group 7"/>
            <p:cNvGrpSpPr/>
            <p:nvPr/>
          </p:nvGrpSpPr>
          <p:grpSpPr>
            <a:xfrm>
              <a:off x="9704858" y="2899534"/>
              <a:ext cx="1234209" cy="1234209"/>
              <a:chOff x="0" y="0"/>
              <a:chExt cx="1645613" cy="1645613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9272" y="474138"/>
                <a:ext cx="767070" cy="697336"/>
              </a:xfrm>
              <a:prstGeom prst="rect">
                <a:avLst/>
              </a:prstGeom>
            </p:spPr>
          </p:pic>
        </p:grpSp>
        <p:sp>
          <p:nvSpPr>
            <p:cNvPr id="31" name="TextBox 31"/>
            <p:cNvSpPr txBox="1"/>
            <p:nvPr/>
          </p:nvSpPr>
          <p:spPr>
            <a:xfrm>
              <a:off x="11493330" y="3247624"/>
              <a:ext cx="5177609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行业与市场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D54A66-0305-E2E5-08E0-8B48EB4506DE}"/>
              </a:ext>
            </a:extLst>
          </p:cNvPr>
          <p:cNvGrpSpPr/>
          <p:nvPr/>
        </p:nvGrpSpPr>
        <p:grpSpPr>
          <a:xfrm>
            <a:off x="6634754" y="3017597"/>
            <a:ext cx="4537805" cy="822806"/>
            <a:chOff x="9952131" y="4526395"/>
            <a:chExt cx="6806707" cy="1234209"/>
          </a:xfrm>
        </p:grpSpPr>
        <p:grpSp>
          <p:nvGrpSpPr>
            <p:cNvPr id="11" name="Group 11"/>
            <p:cNvGrpSpPr/>
            <p:nvPr/>
          </p:nvGrpSpPr>
          <p:grpSpPr>
            <a:xfrm>
              <a:off x="9952131" y="4526395"/>
              <a:ext cx="1234209" cy="1234209"/>
              <a:chOff x="0" y="0"/>
              <a:chExt cx="1645613" cy="164561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5098" y="414241"/>
                <a:ext cx="735417" cy="817130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11581228" y="4845081"/>
              <a:ext cx="5177610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产品与服务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12287" y="5515012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商业挑战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9783" y="4340025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财务计划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871886" y="2498016"/>
            <a:ext cx="3371343" cy="1339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sz="8164" dirty="0" err="1">
                <a:solidFill>
                  <a:srgbClr val="FFFFFF"/>
                </a:solidFill>
                <a:ea typeface="思源黑体-粗体 Bold"/>
              </a:rPr>
              <a:t>目录</a:t>
            </a:r>
            <a:endParaRPr lang="en-US" sz="8164" dirty="0">
              <a:solidFill>
                <a:srgbClr val="FFFFFF"/>
              </a:solidFill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281709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1664260">
            <a:off x="4286858" y="2288935"/>
            <a:ext cx="3568146" cy="3496480"/>
          </a:xfrm>
          <a:prstGeom prst="teardrop">
            <a:avLst>
              <a:gd name="adj" fmla="val 87773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574493" y="2872758"/>
            <a:ext cx="2979932" cy="227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近年来，中国城镇化进程快速推进，城镇化率逐步提高，中国的城镇化率从</a:t>
            </a:r>
            <a:r>
              <a:rPr lang="en-US" altLang="zh-CN" sz="1200" dirty="0">
                <a:solidFill>
                  <a:schemeClr val="bg1"/>
                </a:solidFill>
              </a:rPr>
              <a:t>2010</a:t>
            </a:r>
            <a:r>
              <a:rPr lang="zh-CN" altLang="en-US" sz="1200" dirty="0">
                <a:solidFill>
                  <a:schemeClr val="bg1"/>
                </a:solidFill>
              </a:rPr>
              <a:t>年的</a:t>
            </a:r>
            <a:r>
              <a:rPr lang="en-US" altLang="zh-CN" sz="1200" dirty="0">
                <a:solidFill>
                  <a:schemeClr val="bg1"/>
                </a:solidFill>
              </a:rPr>
              <a:t>50%</a:t>
            </a:r>
            <a:r>
              <a:rPr lang="zh-CN" altLang="en-US" sz="1200" dirty="0">
                <a:solidFill>
                  <a:schemeClr val="bg1"/>
                </a:solidFill>
              </a:rPr>
              <a:t>增长到</a:t>
            </a:r>
            <a:r>
              <a:rPr lang="en-US" altLang="zh-CN" sz="1200" dirty="0">
                <a:solidFill>
                  <a:schemeClr val="bg1"/>
                </a:solidFill>
              </a:rPr>
              <a:t>2021</a:t>
            </a:r>
            <a:r>
              <a:rPr lang="zh-CN" altLang="en-US" sz="1200" dirty="0">
                <a:solidFill>
                  <a:schemeClr val="bg1"/>
                </a:solidFill>
              </a:rPr>
              <a:t>年的</a:t>
            </a:r>
            <a:r>
              <a:rPr lang="en-US" altLang="zh-CN" sz="1200" dirty="0">
                <a:solidFill>
                  <a:schemeClr val="bg1"/>
                </a:solidFill>
              </a:rPr>
              <a:t>64.7%</a:t>
            </a:r>
            <a:r>
              <a:rPr lang="zh-CN" altLang="en-US" sz="1200" dirty="0">
                <a:solidFill>
                  <a:schemeClr val="bg1"/>
                </a:solidFill>
              </a:rPr>
              <a:t>。在城镇化快速推进的背景下，国家对于道路照明等市政基础设施建设投入将持续增长，特别是</a:t>
            </a:r>
            <a:r>
              <a:rPr lang="en-US" altLang="zh-CN" sz="1200" dirty="0">
                <a:solidFill>
                  <a:schemeClr val="bg1"/>
                </a:solidFill>
              </a:rPr>
              <a:t>2020</a:t>
            </a:r>
            <a:r>
              <a:rPr lang="zh-CN" altLang="en-US" sz="1200" dirty="0">
                <a:solidFill>
                  <a:schemeClr val="bg1"/>
                </a:solidFill>
              </a:rPr>
              <a:t>年“新基建”的提出，城市“新基建”再次掀起的建设热潮，城市照明行业也将持续受益保持快速增长。</a:t>
            </a:r>
          </a:p>
        </p:txBody>
      </p:sp>
    </p:spTree>
    <p:extLst>
      <p:ext uri="{BB962C8B-B14F-4D97-AF65-F5344CB8AC3E}">
        <p14:creationId xmlns:p14="http://schemas.microsoft.com/office/powerpoint/2010/main" val="128591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2935078">
            <a:off x="4286858" y="2288935"/>
            <a:ext cx="3568146" cy="3496480"/>
          </a:xfrm>
          <a:prstGeom prst="teardrop">
            <a:avLst>
              <a:gd name="adj" fmla="val 82485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691737" y="2717903"/>
            <a:ext cx="2979932" cy="263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随着人工智能技术的进一步成熟，未来企业商业应用能力将成为资本重要考核因素。随着</a:t>
            </a:r>
            <a:r>
              <a:rPr lang="en-US" altLang="zh-CN" sz="1400" dirty="0">
                <a:solidFill>
                  <a:schemeClr val="bg1"/>
                </a:solidFill>
              </a:rPr>
              <a:t>5G</a:t>
            </a:r>
            <a:r>
              <a:rPr lang="zh-CN" altLang="en-US" sz="1400" dirty="0">
                <a:solidFill>
                  <a:schemeClr val="bg1"/>
                </a:solidFill>
              </a:rPr>
              <a:t>商用成熟，人工智能技术连接效率也将进一步提升，深度学习、数据挖掘、自动程序设计等领域也将在更多的应用领域得到实现，</a:t>
            </a:r>
            <a:r>
              <a:rPr lang="en-US" altLang="zh-CN" sz="1400" dirty="0">
                <a:solidFill>
                  <a:schemeClr val="bg1"/>
                </a:solidFill>
              </a:rPr>
              <a:t>5G</a:t>
            </a:r>
            <a:r>
              <a:rPr lang="zh-CN" altLang="en-US" sz="1400" dirty="0">
                <a:solidFill>
                  <a:schemeClr val="bg1"/>
                </a:solidFill>
              </a:rPr>
              <a:t>将进一步助推行业加速发展。</a:t>
            </a:r>
          </a:p>
        </p:txBody>
      </p:sp>
    </p:spTree>
    <p:extLst>
      <p:ext uri="{BB962C8B-B14F-4D97-AF65-F5344CB8AC3E}">
        <p14:creationId xmlns:p14="http://schemas.microsoft.com/office/powerpoint/2010/main" val="75144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EC3012AE-002E-2AE0-010B-2C05B65A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53481" y="2424695"/>
            <a:ext cx="3021956" cy="3014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4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市场分析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0FDEEE41-7EA6-DC98-CC3F-76A822E95A7B}"/>
              </a:ext>
            </a:extLst>
          </p:cNvPr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0A6D2714-A295-97A9-C207-3220ADA4C5D6}"/>
                </a:ext>
              </a:extLst>
            </p:cNvPr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latin typeface="+mn-ea"/>
                </a:rPr>
                <a:t>项目介绍</a:t>
              </a:r>
            </a:p>
          </p:txBody>
        </p:sp>
        <p:pic>
          <p:nvPicPr>
            <p:cNvPr id="53" name="Picture 23">
              <a:extLst>
                <a:ext uri="{FF2B5EF4-FFF2-40B4-BE49-F238E27FC236}">
                  <a16:creationId xmlns:a16="http://schemas.microsoft.com/office/drawing/2014/main" id="{8B1C43AE-E83B-5A3C-88A2-491A8CE0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25AB789A-C523-B6D6-0AC6-E3396F36E8FD}"/>
                </a:ext>
              </a:extLst>
            </p:cNvPr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行业与市场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80ACD799-288C-208B-CEB0-9D6AA954E469}"/>
                </a:ext>
              </a:extLst>
            </p:cNvPr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产品与服务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0C4C9875-C48B-21E6-5A74-7C807225CCED}"/>
                </a:ext>
              </a:extLst>
            </p:cNvPr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财务计划</a:t>
              </a:r>
              <a:endParaRPr lang="en-US" sz="1466" dirty="0">
                <a:latin typeface="+mn-ea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D4A732C1-091F-C852-85BE-5BDCE59EBFF3}"/>
                </a:ext>
              </a:extLst>
            </p:cNvPr>
            <p:cNvSpPr txBox="1"/>
            <p:nvPr/>
          </p:nvSpPr>
          <p:spPr>
            <a:xfrm>
              <a:off x="10217159" y="146860"/>
              <a:ext cx="1660832" cy="49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latin typeface="+mn-ea"/>
                </a:rPr>
                <a:t>商业挑战</a:t>
              </a:r>
              <a:endParaRPr lang="en-US" sz="1466" dirty="0">
                <a:latin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C6D76-990B-8F50-09D5-727490FA0E9A}"/>
              </a:ext>
            </a:extLst>
          </p:cNvPr>
          <p:cNvGrpSpPr/>
          <p:nvPr/>
        </p:nvGrpSpPr>
        <p:grpSpPr>
          <a:xfrm>
            <a:off x="485738" y="2219325"/>
            <a:ext cx="3548588" cy="629371"/>
            <a:chOff x="552153" y="2219325"/>
            <a:chExt cx="3548588" cy="62937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D88F730-C035-9A45-970E-2D0E6E69655D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3" name="矩形: 剪去对角 2">
                <a:extLst>
                  <a:ext uri="{FF2B5EF4-FFF2-40B4-BE49-F238E27FC236}">
                    <a16:creationId xmlns:a16="http://schemas.microsoft.com/office/drawing/2014/main" id="{F5A777B6-F202-992A-F030-6C713214EFD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剪去对角 1">
                <a:extLst>
                  <a:ext uri="{FF2B5EF4-FFF2-40B4-BE49-F238E27FC236}">
                    <a16:creationId xmlns:a16="http://schemas.microsoft.com/office/drawing/2014/main" id="{333A89C7-F06B-E5F3-BC46-E33CE8585F31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0BDEB4-AA8F-7E4F-A2AF-3728F9DA7CD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行业竞争格局</a:t>
              </a:r>
              <a:endParaRPr lang="en-US" altLang="zh-CN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2B26F7-73AD-92DA-B21B-6EA540C45039}"/>
              </a:ext>
            </a:extLst>
          </p:cNvPr>
          <p:cNvGrpSpPr/>
          <p:nvPr/>
        </p:nvGrpSpPr>
        <p:grpSpPr>
          <a:xfrm>
            <a:off x="485737" y="3066869"/>
            <a:ext cx="3548588" cy="629371"/>
            <a:chOff x="552153" y="2219325"/>
            <a:chExt cx="3548588" cy="6293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547457-C3B3-37C1-976E-BC2F62C816C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2" name="矩形: 剪去对角 41">
                <a:extLst>
                  <a:ext uri="{FF2B5EF4-FFF2-40B4-BE49-F238E27FC236}">
                    <a16:creationId xmlns:a16="http://schemas.microsoft.com/office/drawing/2014/main" id="{4BB1816E-6152-0E9E-944B-C269348C9512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剪去对角 42">
                <a:extLst>
                  <a:ext uri="{FF2B5EF4-FFF2-40B4-BE49-F238E27FC236}">
                    <a16:creationId xmlns:a16="http://schemas.microsoft.com/office/drawing/2014/main" id="{9D07803C-EA59-2935-1D5C-FCD4CE9818C9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9B29745-6B6F-D5F5-AB56-DD68CF7259D0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消费群体分析</a:t>
              </a:r>
              <a:endParaRPr lang="en-US" altLang="zh-CN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577230-3EDB-6F38-A8C9-DCE734EF9FBA}"/>
              </a:ext>
            </a:extLst>
          </p:cNvPr>
          <p:cNvGrpSpPr/>
          <p:nvPr/>
        </p:nvGrpSpPr>
        <p:grpSpPr>
          <a:xfrm>
            <a:off x="447637" y="3962578"/>
            <a:ext cx="3548588" cy="629371"/>
            <a:chOff x="552153" y="2219325"/>
            <a:chExt cx="3548588" cy="6293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CB8D316-155D-A450-3275-100796C6B41F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47" name="矩形: 剪去对角 46">
                <a:extLst>
                  <a:ext uri="{FF2B5EF4-FFF2-40B4-BE49-F238E27FC236}">
                    <a16:creationId xmlns:a16="http://schemas.microsoft.com/office/drawing/2014/main" id="{E31F67CD-8CEA-772C-1FCB-F2F4576842EA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剪去对角 47">
                <a:extLst>
                  <a:ext uri="{FF2B5EF4-FFF2-40B4-BE49-F238E27FC236}">
                    <a16:creationId xmlns:a16="http://schemas.microsoft.com/office/drawing/2014/main" id="{F43B1084-DA3E-47A6-7102-21DBA24BA76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417D688-A752-E785-1617-DFBB6074998D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市场需求分析</a:t>
              </a:r>
              <a:endParaRPr lang="en-US" altLang="zh-CN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32DDFD-F79B-DD78-563D-118F435A08A3}"/>
              </a:ext>
            </a:extLst>
          </p:cNvPr>
          <p:cNvGrpSpPr/>
          <p:nvPr/>
        </p:nvGrpSpPr>
        <p:grpSpPr>
          <a:xfrm>
            <a:off x="485737" y="4905372"/>
            <a:ext cx="3548588" cy="629371"/>
            <a:chOff x="552153" y="2219325"/>
            <a:chExt cx="3548588" cy="62937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63EB10F-3120-35C9-D205-7C43CA89DC70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59" name="矩形: 剪去对角 58">
                <a:extLst>
                  <a:ext uri="{FF2B5EF4-FFF2-40B4-BE49-F238E27FC236}">
                    <a16:creationId xmlns:a16="http://schemas.microsoft.com/office/drawing/2014/main" id="{67B5BFE3-8C6B-2FCE-EE6D-E1A6AA19C2A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剪去对角 59">
                <a:extLst>
                  <a:ext uri="{FF2B5EF4-FFF2-40B4-BE49-F238E27FC236}">
                    <a16:creationId xmlns:a16="http://schemas.microsoft.com/office/drawing/2014/main" id="{46090D78-B752-E735-F931-88A5AD1FD14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AD07081-6B7E-6D6D-17A9-A5889C0C5669}"/>
                </a:ext>
              </a:extLst>
            </p:cNvPr>
            <p:cNvSpPr txBox="1"/>
            <p:nvPr/>
          </p:nvSpPr>
          <p:spPr>
            <a:xfrm>
              <a:off x="1269171" y="231457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市场机遇分析</a:t>
              </a:r>
              <a:endParaRPr lang="en-US" altLang="zh-CN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5E705E-5210-4735-7292-F0B329FA278B}"/>
              </a:ext>
            </a:extLst>
          </p:cNvPr>
          <p:cNvGrpSpPr/>
          <p:nvPr/>
        </p:nvGrpSpPr>
        <p:grpSpPr>
          <a:xfrm>
            <a:off x="8168187" y="2206047"/>
            <a:ext cx="3548588" cy="629371"/>
            <a:chOff x="552153" y="2219325"/>
            <a:chExt cx="3548588" cy="62937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F9E2D1-D244-CA53-C7F0-087409A04D4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4" name="矩形: 剪去对角 63">
                <a:extLst>
                  <a:ext uri="{FF2B5EF4-FFF2-40B4-BE49-F238E27FC236}">
                    <a16:creationId xmlns:a16="http://schemas.microsoft.com/office/drawing/2014/main" id="{CC3BD5CA-83D6-0C64-443A-2383664BCC9B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: 剪去对角 64">
                <a:extLst>
                  <a:ext uri="{FF2B5EF4-FFF2-40B4-BE49-F238E27FC236}">
                    <a16:creationId xmlns:a16="http://schemas.microsoft.com/office/drawing/2014/main" id="{2372A9BF-9EE0-80C8-10A1-F843DF7CAF00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7FB730F-DA73-BAA9-D280-883520D3A972}"/>
                </a:ext>
              </a:extLst>
            </p:cNvPr>
            <p:cNvSpPr txBox="1"/>
            <p:nvPr/>
          </p:nvSpPr>
          <p:spPr>
            <a:xfrm>
              <a:off x="1106072" y="2308535"/>
              <a:ext cx="251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政策持续优化行业发展</a:t>
              </a:r>
              <a:endParaRPr lang="en-US" altLang="zh-CN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85A1D5A-3DDC-E4E5-2465-8E73C772169E}"/>
              </a:ext>
            </a:extLst>
          </p:cNvPr>
          <p:cNvGrpSpPr/>
          <p:nvPr/>
        </p:nvGrpSpPr>
        <p:grpSpPr>
          <a:xfrm>
            <a:off x="8168186" y="3053591"/>
            <a:ext cx="3548588" cy="629371"/>
            <a:chOff x="552153" y="2219325"/>
            <a:chExt cx="3548588" cy="6293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68E2A8C-C1D0-C09F-15CE-D53486B8E552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70716B7E-898F-348B-B188-418D5D196FB6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剪去对角 69">
                <a:extLst>
                  <a:ext uri="{FF2B5EF4-FFF2-40B4-BE49-F238E27FC236}">
                    <a16:creationId xmlns:a16="http://schemas.microsoft.com/office/drawing/2014/main" id="{C5AABDD0-0531-E926-41B2-0A5C6C8162EC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09C73E-F00E-1436-B0CD-A5C9475FD504}"/>
                </a:ext>
              </a:extLst>
            </p:cNvPr>
            <p:cNvSpPr txBox="1"/>
            <p:nvPr/>
          </p:nvSpPr>
          <p:spPr>
            <a:xfrm>
              <a:off x="845309" y="2291032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城镇化率持续推进加快建设</a:t>
              </a:r>
              <a:endParaRPr lang="en-US" altLang="zh-CN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000DD8-DBC7-D1A0-75C4-BDB90154CEE9}"/>
              </a:ext>
            </a:extLst>
          </p:cNvPr>
          <p:cNvGrpSpPr/>
          <p:nvPr/>
        </p:nvGrpSpPr>
        <p:grpSpPr>
          <a:xfrm>
            <a:off x="8130086" y="3949300"/>
            <a:ext cx="3548588" cy="629371"/>
            <a:chOff x="552153" y="2219325"/>
            <a:chExt cx="3548588" cy="62937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F8BDDD6-28C8-2BCA-084D-BF47CD8615D4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4" name="矩形: 剪去对角 73">
                <a:extLst>
                  <a:ext uri="{FF2B5EF4-FFF2-40B4-BE49-F238E27FC236}">
                    <a16:creationId xmlns:a16="http://schemas.microsoft.com/office/drawing/2014/main" id="{A621FFC7-AF6D-B24A-69B2-69FF11E98A2F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剪去对角 74">
                <a:extLst>
                  <a:ext uri="{FF2B5EF4-FFF2-40B4-BE49-F238E27FC236}">
                    <a16:creationId xmlns:a16="http://schemas.microsoft.com/office/drawing/2014/main" id="{A2E6BE59-B4DC-C853-8B9A-556CCAD1CB2B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ADD0577-8E7C-D22D-6FA7-3B30061A9E3E}"/>
                </a:ext>
              </a:extLst>
            </p:cNvPr>
            <p:cNvSpPr txBox="1"/>
            <p:nvPr/>
          </p:nvSpPr>
          <p:spPr>
            <a:xfrm>
              <a:off x="995295" y="2314575"/>
              <a:ext cx="254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5G</a:t>
              </a:r>
              <a:r>
                <a:rPr lang="zh-CN" altLang="en-US" dirty="0"/>
                <a:t>助推行业加速发展</a:t>
              </a:r>
              <a:endParaRPr lang="en-US" altLang="zh-CN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9F4CE20-0425-E393-7D6C-64B2280AB3E7}"/>
              </a:ext>
            </a:extLst>
          </p:cNvPr>
          <p:cNvGrpSpPr/>
          <p:nvPr/>
        </p:nvGrpSpPr>
        <p:grpSpPr>
          <a:xfrm>
            <a:off x="8130086" y="4892094"/>
            <a:ext cx="3662888" cy="629371"/>
            <a:chOff x="514053" y="2219325"/>
            <a:chExt cx="3662888" cy="6293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391D9D5-F67F-7B21-5873-70B1439F73B9}"/>
                </a:ext>
              </a:extLst>
            </p:cNvPr>
            <p:cNvGrpSpPr/>
            <p:nvPr/>
          </p:nvGrpSpPr>
          <p:grpSpPr>
            <a:xfrm>
              <a:off x="552153" y="2219325"/>
              <a:ext cx="3548588" cy="629371"/>
              <a:chOff x="685802" y="1438275"/>
              <a:chExt cx="3548588" cy="629371"/>
            </a:xfrm>
          </p:grpSpPr>
          <p:sp>
            <p:nvSpPr>
              <p:cNvPr id="79" name="矩形: 剪去对角 78">
                <a:extLst>
                  <a:ext uri="{FF2B5EF4-FFF2-40B4-BE49-F238E27FC236}">
                    <a16:creationId xmlns:a16="http://schemas.microsoft.com/office/drawing/2014/main" id="{9E1C017F-D948-9253-36A3-E30AF884CBE1}"/>
                  </a:ext>
                </a:extLst>
              </p:cNvPr>
              <p:cNvSpPr/>
              <p:nvPr/>
            </p:nvSpPr>
            <p:spPr>
              <a:xfrm>
                <a:off x="762002" y="1533525"/>
                <a:ext cx="3472388" cy="534121"/>
              </a:xfrm>
              <a:prstGeom prst="snip2Diag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: 剪去对角 79">
                <a:extLst>
                  <a:ext uri="{FF2B5EF4-FFF2-40B4-BE49-F238E27FC236}">
                    <a16:creationId xmlns:a16="http://schemas.microsoft.com/office/drawing/2014/main" id="{DA521D53-176B-550B-93C7-89EA2FF89762}"/>
                  </a:ext>
                </a:extLst>
              </p:cNvPr>
              <p:cNvSpPr/>
              <p:nvPr/>
            </p:nvSpPr>
            <p:spPr>
              <a:xfrm>
                <a:off x="685802" y="1438275"/>
                <a:ext cx="3472388" cy="534121"/>
              </a:xfrm>
              <a:prstGeom prst="snip2DiagRect">
                <a:avLst/>
              </a:prstGeom>
              <a:solidFill>
                <a:srgbClr val="D3E5FF"/>
              </a:solidFill>
              <a:ln>
                <a:solidFill>
                  <a:srgbClr val="D3E5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A2AB68E-FCF2-3514-C33D-2C87DC9F248A}"/>
                </a:ext>
              </a:extLst>
            </p:cNvPr>
            <p:cNvSpPr txBox="1"/>
            <p:nvPr/>
          </p:nvSpPr>
          <p:spPr>
            <a:xfrm>
              <a:off x="514053" y="2314575"/>
              <a:ext cx="366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智慧路灯为未来发展所趋</a:t>
              </a:r>
              <a:endParaRPr lang="en-US" altLang="zh-CN" dirty="0"/>
            </a:p>
          </p:txBody>
        </p:sp>
      </p:grpSp>
      <p:sp>
        <p:nvSpPr>
          <p:cNvPr id="84" name="泪滴形 83">
            <a:extLst>
              <a:ext uri="{FF2B5EF4-FFF2-40B4-BE49-F238E27FC236}">
                <a16:creationId xmlns:a16="http://schemas.microsoft.com/office/drawing/2014/main" id="{51717AC1-7D27-71D9-6E75-8464A5F3D042}"/>
              </a:ext>
            </a:extLst>
          </p:cNvPr>
          <p:cNvSpPr/>
          <p:nvPr/>
        </p:nvSpPr>
        <p:spPr>
          <a:xfrm rot="4238315">
            <a:off x="4286858" y="2288935"/>
            <a:ext cx="3568146" cy="3496480"/>
          </a:xfrm>
          <a:prstGeom prst="teardrop">
            <a:avLst>
              <a:gd name="adj" fmla="val 93035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1A8749-D279-80BF-5D88-EE33EB627A01}"/>
              </a:ext>
            </a:extLst>
          </p:cNvPr>
          <p:cNvSpPr txBox="1"/>
          <p:nvPr/>
        </p:nvSpPr>
        <p:spPr>
          <a:xfrm>
            <a:off x="4643412" y="2869911"/>
            <a:ext cx="2979932" cy="231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多功能（智慧型）路灯其实是信息采集、处理和发布的载体。多功能路灯对城市建设可以带来节约占地需求，整合资源利用，提升城市形象的意义。同时，集模块标准化、样式多样化、配置专业化是多功能路灯的未来发展方向。</a:t>
            </a:r>
          </a:p>
        </p:txBody>
      </p:sp>
    </p:spTree>
    <p:extLst>
      <p:ext uri="{BB962C8B-B14F-4D97-AF65-F5344CB8AC3E}">
        <p14:creationId xmlns:p14="http://schemas.microsoft.com/office/powerpoint/2010/main" val="25644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800133-116F-38E5-C468-8FA244C3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624614" y="1259852"/>
            <a:ext cx="3865889" cy="3856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98" b="49083"/>
          <a:stretch>
            <a:fillRect/>
          </a:stretch>
        </p:blipFill>
        <p:spPr>
          <a:xfrm rot="2700000">
            <a:off x="4230016" y="-3153373"/>
            <a:ext cx="12911769" cy="13174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058503" y="848450"/>
            <a:ext cx="822806" cy="822806"/>
            <a:chOff x="0" y="0"/>
            <a:chExt cx="1645613" cy="1645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469906" y="4102171"/>
            <a:ext cx="822806" cy="822806"/>
            <a:chOff x="0" y="0"/>
            <a:chExt cx="1645613" cy="16456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39272" y="439272"/>
              <a:ext cx="767070" cy="7670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6058503" y="5186745"/>
            <a:ext cx="822806" cy="822806"/>
            <a:chOff x="0" y="0"/>
            <a:chExt cx="1645613" cy="16456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7300710" y="1060939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项目介绍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687C3FB-49A1-2098-C703-0CF9A7DC732D}"/>
              </a:ext>
            </a:extLst>
          </p:cNvPr>
          <p:cNvGrpSpPr/>
          <p:nvPr/>
        </p:nvGrpSpPr>
        <p:grpSpPr>
          <a:xfrm>
            <a:off x="6469906" y="1933023"/>
            <a:ext cx="4644054" cy="822806"/>
            <a:chOff x="9704858" y="2899534"/>
            <a:chExt cx="6966081" cy="1234209"/>
          </a:xfrm>
        </p:grpSpPr>
        <p:grpSp>
          <p:nvGrpSpPr>
            <p:cNvPr id="7" name="Group 7"/>
            <p:cNvGrpSpPr/>
            <p:nvPr/>
          </p:nvGrpSpPr>
          <p:grpSpPr>
            <a:xfrm>
              <a:off x="9704858" y="2899534"/>
              <a:ext cx="1234209" cy="1234209"/>
              <a:chOff x="0" y="0"/>
              <a:chExt cx="1645613" cy="1645613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9272" y="474138"/>
                <a:ext cx="767070" cy="697336"/>
              </a:xfrm>
              <a:prstGeom prst="rect">
                <a:avLst/>
              </a:prstGeom>
            </p:spPr>
          </p:pic>
        </p:grpSp>
        <p:sp>
          <p:nvSpPr>
            <p:cNvPr id="31" name="TextBox 31"/>
            <p:cNvSpPr txBox="1"/>
            <p:nvPr/>
          </p:nvSpPr>
          <p:spPr>
            <a:xfrm>
              <a:off x="11493330" y="3247624"/>
              <a:ext cx="5177609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行业与市场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D54A66-0305-E2E5-08E0-8B48EB4506DE}"/>
              </a:ext>
            </a:extLst>
          </p:cNvPr>
          <p:cNvGrpSpPr/>
          <p:nvPr/>
        </p:nvGrpSpPr>
        <p:grpSpPr>
          <a:xfrm>
            <a:off x="6634754" y="3017597"/>
            <a:ext cx="4537805" cy="822806"/>
            <a:chOff x="9952131" y="4526395"/>
            <a:chExt cx="6806707" cy="1234209"/>
          </a:xfrm>
        </p:grpSpPr>
        <p:grpSp>
          <p:nvGrpSpPr>
            <p:cNvPr id="11" name="Group 11"/>
            <p:cNvGrpSpPr/>
            <p:nvPr/>
          </p:nvGrpSpPr>
          <p:grpSpPr>
            <a:xfrm>
              <a:off x="9952131" y="4526395"/>
              <a:ext cx="1234209" cy="1234209"/>
              <a:chOff x="0" y="0"/>
              <a:chExt cx="1645613" cy="164561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5098" y="414241"/>
                <a:ext cx="735417" cy="817130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11581228" y="4845081"/>
              <a:ext cx="5177610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产品与服务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12287" y="5515012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商业挑战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9783" y="4340025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财务计划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871886" y="2498016"/>
            <a:ext cx="3371343" cy="1339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sz="8164" dirty="0" err="1">
                <a:solidFill>
                  <a:srgbClr val="FFFFFF"/>
                </a:solidFill>
                <a:ea typeface="思源黑体-粗体 Bold"/>
              </a:rPr>
              <a:t>目录</a:t>
            </a:r>
            <a:endParaRPr lang="en-US" sz="8164" dirty="0">
              <a:solidFill>
                <a:srgbClr val="FFFFFF"/>
              </a:solidFill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81446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576247" cy="6858000"/>
            <a:chOff x="0" y="0"/>
            <a:chExt cx="14128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838" cy="2709333"/>
            </a:xfrm>
            <a:custGeom>
              <a:avLst/>
              <a:gdLst/>
              <a:ahLst/>
              <a:cxnLst/>
              <a:rect l="l" t="t" r="r" b="b"/>
              <a:pathLst>
                <a:path w="1412838" h="2709333">
                  <a:moveTo>
                    <a:pt x="0" y="0"/>
                  </a:moveTo>
                  <a:lnTo>
                    <a:pt x="1412838" y="0"/>
                  </a:lnTo>
                  <a:lnTo>
                    <a:pt x="14128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71E4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3864" y="2965680"/>
            <a:ext cx="2945969" cy="9266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63236" y="4360817"/>
            <a:ext cx="682281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8"/>
              </a:lnSpc>
              <a:spcBef>
                <a:spcPct val="0"/>
              </a:spcBef>
            </a:pPr>
            <a:r>
              <a:rPr lang="zh-CN" altLang="en-US" sz="6698" dirty="0">
                <a:solidFill>
                  <a:srgbClr val="494949"/>
                </a:solidFill>
                <a:ea typeface="思源黑体-粗体 Bold"/>
              </a:rPr>
              <a:t>产品与服务</a:t>
            </a:r>
            <a:endParaRPr lang="en-US" sz="6698" dirty="0">
              <a:solidFill>
                <a:srgbClr val="494949"/>
              </a:solidFill>
              <a:ea typeface="思源黑体-粗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2989" y="864617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ea typeface="思源黑体-粗体 Bold"/>
              </a:rPr>
              <a:t>项目介绍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989" y="1968762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行业与市场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2989" y="3072907"/>
            <a:ext cx="287325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3B71E4"/>
                </a:solidFill>
                <a:ea typeface="思源黑体-粗体 Bold"/>
              </a:rPr>
              <a:t>产品与服务</a:t>
            </a:r>
            <a:endParaRPr lang="en-US" sz="2399" dirty="0">
              <a:solidFill>
                <a:srgbClr val="3B71E4"/>
              </a:solidFill>
              <a:ea typeface="思源黑体-粗体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2989" y="5281196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商业挑战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2989" y="4177051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财务计划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6EC23E7-1F81-AE25-EAA4-E80DD3CC7E23}"/>
              </a:ext>
            </a:extLst>
          </p:cNvPr>
          <p:cNvGrpSpPr/>
          <p:nvPr/>
        </p:nvGrpSpPr>
        <p:grpSpPr>
          <a:xfrm>
            <a:off x="7361608" y="-1251751"/>
            <a:ext cx="4144593" cy="7527494"/>
            <a:chOff x="11042411" y="-1877627"/>
            <a:chExt cx="6216889" cy="11291241"/>
          </a:xfrm>
        </p:grpSpPr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E3F1C635-914E-65A2-21F9-7FFAF466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042411" y="-1877627"/>
              <a:ext cx="6216889" cy="7021127"/>
            </a:xfrm>
            <a:prstGeom prst="rect">
              <a:avLst/>
            </a:prstGeom>
          </p:spPr>
        </p:pic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8F1C0786-2C75-FE28-74A3-83468322E6B9}"/>
                </a:ext>
              </a:extLst>
            </p:cNvPr>
            <p:cNvSpPr txBox="1"/>
            <p:nvPr/>
          </p:nvSpPr>
          <p:spPr>
            <a:xfrm>
              <a:off x="13770866" y="5879473"/>
              <a:ext cx="3488434" cy="3534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134"/>
                </a:lnSpc>
                <a:spcBef>
                  <a:spcPct val="0"/>
                </a:spcBef>
              </a:pPr>
              <a:endParaRPr lang="en-US" sz="15096" dirty="0">
                <a:solidFill>
                  <a:srgbClr val="3B71E4"/>
                </a:solidFill>
                <a:latin typeface="Carmela Bold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806F6BF-5653-3ACB-45A4-6ACA85C735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710401" y="613823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4716878" y="2531201"/>
            <a:ext cx="2758245" cy="2743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B71E4"/>
                  </a:solidFill>
                  <a:ea typeface="思源黑体-粗体 Bold"/>
                </a:rPr>
                <a:t>产品分析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85800" y="3880020"/>
            <a:ext cx="3567735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938465" y="3880020"/>
            <a:ext cx="3567735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496930" y="523204"/>
            <a:ext cx="6123347" cy="548265"/>
            <a:chOff x="0" y="0"/>
            <a:chExt cx="12246694" cy="109652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379181" y="0"/>
              <a:ext cx="3486075" cy="1096529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87094"/>
              <a:ext cx="1941934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19734" y="287094"/>
              <a:ext cx="20435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566976" y="287094"/>
              <a:ext cx="3110484" cy="501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079008" y="287094"/>
              <a:ext cx="20478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00248" y="287094"/>
              <a:ext cx="1946446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 rot="-2229569">
            <a:off x="5113340" y="3056063"/>
            <a:ext cx="876367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Carmela Bold"/>
              </a:rPr>
              <a:t>Product</a:t>
            </a:r>
          </a:p>
        </p:txBody>
      </p:sp>
      <p:sp>
        <p:nvSpPr>
          <p:cNvPr id="18" name="TextBox 18"/>
          <p:cNvSpPr txBox="1"/>
          <p:nvPr/>
        </p:nvSpPr>
        <p:spPr>
          <a:xfrm rot="-7762809">
            <a:off x="5091820" y="4351036"/>
            <a:ext cx="564687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rmela Bold"/>
              </a:rPr>
              <a:t>Price</a:t>
            </a:r>
          </a:p>
        </p:txBody>
      </p:sp>
      <p:sp>
        <p:nvSpPr>
          <p:cNvPr id="19" name="TextBox 19"/>
          <p:cNvSpPr txBox="1"/>
          <p:nvPr/>
        </p:nvSpPr>
        <p:spPr>
          <a:xfrm rot="3127149">
            <a:off x="6255852" y="3262776"/>
            <a:ext cx="1140637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>
                <a:solidFill>
                  <a:srgbClr val="FFFFFF"/>
                </a:solidFill>
                <a:latin typeface="Carmela Bold"/>
              </a:rPr>
              <a:t>Promotion</a:t>
            </a:r>
          </a:p>
        </p:txBody>
      </p:sp>
      <p:sp>
        <p:nvSpPr>
          <p:cNvPr id="20" name="TextBox 20"/>
          <p:cNvSpPr txBox="1"/>
          <p:nvPr/>
        </p:nvSpPr>
        <p:spPr>
          <a:xfrm rot="8433413">
            <a:off x="6393045" y="4497351"/>
            <a:ext cx="592651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rmela Bold"/>
              </a:rPr>
              <a:t>Place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5799" y="2016243"/>
            <a:ext cx="3567735" cy="1615816"/>
            <a:chOff x="0" y="-66675"/>
            <a:chExt cx="7135470" cy="323163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77564"/>
              <a:ext cx="7135470" cy="218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99"/>
                </a:lnSpc>
              </a:pPr>
              <a:r>
                <a:rPr lang="zh-CN" altLang="en-US" sz="1200" dirty="0"/>
                <a:t>我们的智能路灯是一种新型路灯，可以给汽车和手机充电。它采用太阳能发电，同时具备智能化控制系统，可实现对路灯的亮度、亮灯时间等参数的调整，提高路灯的节能性能，同时提供方便的充电服务。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135470" cy="80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B71E4"/>
                  </a:solidFill>
                  <a:ea typeface="思源黑体-粗体 Bold"/>
                </a:rPr>
                <a:t>产品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3786" y="4220113"/>
            <a:ext cx="3567735" cy="1627743"/>
            <a:chOff x="0" y="-66675"/>
            <a:chExt cx="7135470" cy="325548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77564"/>
              <a:ext cx="7135470" cy="221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99"/>
                </a:lnSpc>
              </a:pPr>
              <a:r>
                <a:rPr lang="zh-CN" altLang="en-US" sz="1600" dirty="0"/>
                <a:t>通过制定合理的价格策略，以确保我们的产品在市场上有竞争力。我们将根据市场需求和竞争情况定价，并考虑到成本、利润和市场份额等因素。</a:t>
              </a:r>
              <a:r>
                <a:rPr lang="en-US" sz="1466" dirty="0">
                  <a:solidFill>
                    <a:srgbClr val="494949"/>
                  </a:solidFill>
                  <a:ea typeface="思源黑体-粗体"/>
                </a:rPr>
                <a:t>。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7135470" cy="80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3B71E4"/>
                  </a:solidFill>
                  <a:ea typeface="思源黑体-粗体 Bold"/>
                </a:rPr>
                <a:t>价格</a:t>
              </a:r>
              <a:endParaRPr lang="en-US" sz="24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09411" y="4340938"/>
            <a:ext cx="3567735" cy="1064703"/>
            <a:chOff x="0" y="-66675"/>
            <a:chExt cx="7135470" cy="212940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977564"/>
              <a:ext cx="7135470" cy="1085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99"/>
                </a:lnSpc>
              </a:pPr>
              <a:r>
                <a:rPr lang="zh-CN" altLang="en-US" sz="1600" dirty="0"/>
                <a:t>我们将通过线上销售、线下销售、合作伙伴销售等销售渠道销售我们的产品</a:t>
              </a:r>
              <a:r>
                <a:rPr lang="en-US" sz="1466" dirty="0">
                  <a:solidFill>
                    <a:srgbClr val="494949"/>
                  </a:solidFill>
                  <a:ea typeface="思源黑体-粗体"/>
                </a:rPr>
                <a:t>。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7135470" cy="80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3B71E4"/>
                  </a:solidFill>
                  <a:ea typeface="思源黑体-粗体 Bold"/>
                </a:rPr>
                <a:t>渠道</a:t>
              </a:r>
              <a:endParaRPr lang="en-US" sz="24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38465" y="2254971"/>
            <a:ext cx="3567735" cy="1345615"/>
            <a:chOff x="0" y="-66675"/>
            <a:chExt cx="7135470" cy="269123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77565"/>
              <a:ext cx="7135470" cy="1646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99"/>
                </a:lnSpc>
              </a:pPr>
              <a:r>
                <a:rPr lang="zh-CN" altLang="en-US" sz="1600" dirty="0"/>
                <a:t>我们将通过多种方式进行宣传推广，包括但不限于：社交媒体营销、网站营销、参展展览、宣传册和广告</a:t>
              </a:r>
              <a:endParaRPr lang="en-US" sz="1466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7135470" cy="80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B71E4"/>
                  </a:solidFill>
                  <a:ea typeface="思源黑体-粗体 Bold"/>
                </a:rPr>
                <a:t>宣传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549D7D6-6082-B819-BD1B-F42D981777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5496930" y="3310368"/>
            <a:ext cx="1170426" cy="1167653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8113" y="498204"/>
            <a:ext cx="3644139" cy="588059"/>
            <a:chOff x="0" y="0"/>
            <a:chExt cx="7288276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6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ea typeface="思源黑体-粗体 Bold"/>
                </a:rPr>
                <a:t>产品研发过程</a:t>
              </a: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06065" y="2080707"/>
            <a:ext cx="3100135" cy="1772855"/>
            <a:chOff x="0" y="0"/>
            <a:chExt cx="6200271" cy="354570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75028" y="2016417"/>
              <a:ext cx="5050215" cy="134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根据技术规划文档，进行系统的设计。包括系统架构设计、模块设计、数据架构设计和界面设计等。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75028" y="656092"/>
              <a:ext cx="5050215" cy="6183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chemeClr val="bg1"/>
                  </a:solidFill>
                  <a:ea typeface="思源黑体-粗体 Bold"/>
                </a:rPr>
                <a:t>开发智能化控制系统</a:t>
              </a:r>
              <a:endParaRPr lang="en-US" sz="1866" dirty="0">
                <a:solidFill>
                  <a:schemeClr val="bg1"/>
                </a:solidFill>
                <a:ea typeface="思源黑体-粗体 Bold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4545933" y="4228211"/>
            <a:ext cx="3100135" cy="1784796"/>
            <a:chOff x="0" y="0"/>
            <a:chExt cx="6200271" cy="356959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75026" y="1766917"/>
              <a:ext cx="5050215" cy="1802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通过调查、分析和评估市场上的竞争情况、目标用户的需求以及现有产品的优缺点等，来判断该产品是否值得开发。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75028" y="656092"/>
              <a:ext cx="5050215" cy="6183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chemeClr val="bg1"/>
                  </a:solidFill>
                  <a:ea typeface="思源黑体-粗体 Bold"/>
                </a:rPr>
                <a:t>确定市场需求</a:t>
              </a:r>
              <a:endParaRPr lang="en-US" sz="1866" dirty="0">
                <a:solidFill>
                  <a:schemeClr val="bg1"/>
                </a:solidFill>
                <a:ea typeface="思源黑体-粗体 Bold"/>
              </a:endParaRP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685801" y="4228211"/>
            <a:ext cx="3100135" cy="1772855"/>
            <a:chOff x="0" y="0"/>
            <a:chExt cx="6200271" cy="354570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575028" y="2016417"/>
              <a:ext cx="5050215" cy="87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ea typeface="思源黑体-粗体"/>
                </a:rPr>
                <a:t>设计验证、制造样机、样机装配、样机测试、样机修改、批量生产。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6662" y="659682"/>
              <a:ext cx="5882921" cy="611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完成产品的样机制造和测试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rgbClr val="3B7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8406065" y="4228211"/>
            <a:ext cx="3100135" cy="1772855"/>
            <a:chOff x="0" y="0"/>
            <a:chExt cx="6200271" cy="354570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575028" y="2016417"/>
              <a:ext cx="5050215" cy="87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ea typeface="思源黑体-粗体"/>
                </a:rPr>
                <a:t>原型设计、研发实现、发布推广、算法优化、产品升级。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95422" y="659682"/>
              <a:ext cx="5809423" cy="611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管理系统开发、优化及维护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rgbClr val="3B7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4545933" y="2080707"/>
            <a:ext cx="3100135" cy="1772855"/>
            <a:chOff x="0" y="0"/>
            <a:chExt cx="6200271" cy="3545709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575028" y="2016417"/>
              <a:ext cx="5050215" cy="87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技术调研、技术规划、研发实现、测试验证、应用推广、后期维护。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75028" y="656092"/>
              <a:ext cx="4887307" cy="611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核心技术的研究和开发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  <p:sp>
          <p:nvSpPr>
            <p:cNvPr id="49" name="AutoShape 49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rgbClr val="3B7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1" name="Group 51"/>
          <p:cNvGrpSpPr/>
          <p:nvPr/>
        </p:nvGrpSpPr>
        <p:grpSpPr>
          <a:xfrm>
            <a:off x="685801" y="2080707"/>
            <a:ext cx="3100135" cy="1772855"/>
            <a:chOff x="0" y="0"/>
            <a:chExt cx="6200271" cy="3545709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6200271" cy="3545709"/>
              <a:chOff x="0" y="0"/>
              <a:chExt cx="1970384" cy="112679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70384" cy="1126791"/>
              </a:xfrm>
              <a:custGeom>
                <a:avLst/>
                <a:gdLst/>
                <a:ahLst/>
                <a:cxnLst/>
                <a:rect l="l" t="t" r="r" b="b"/>
                <a:pathLst>
                  <a:path w="1970384" h="1126791">
                    <a:moveTo>
                      <a:pt x="1845924" y="1126791"/>
                    </a:moveTo>
                    <a:lnTo>
                      <a:pt x="124460" y="1126791"/>
                    </a:lnTo>
                    <a:cubicBezTo>
                      <a:pt x="55880" y="1126791"/>
                      <a:pt x="0" y="1070911"/>
                      <a:pt x="0" y="10023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45924" y="0"/>
                    </a:lnTo>
                    <a:cubicBezTo>
                      <a:pt x="1914504" y="0"/>
                      <a:pt x="1970384" y="55880"/>
                      <a:pt x="1970384" y="124460"/>
                    </a:cubicBezTo>
                    <a:lnTo>
                      <a:pt x="1970384" y="1002331"/>
                    </a:lnTo>
                    <a:cubicBezTo>
                      <a:pt x="1970384" y="1070911"/>
                      <a:pt x="1914504" y="1126791"/>
                      <a:pt x="1845924" y="1126791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575028" y="2016417"/>
              <a:ext cx="5050215" cy="883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明确产品的定位、功能、特点、使用场景等，制定产品规划文档。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815978" y="603844"/>
              <a:ext cx="4664289" cy="5954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</a:rPr>
                <a:t>确定产品概念和设计方案</a:t>
              </a:r>
              <a:endParaRPr lang="en-US" sz="1600" dirty="0">
                <a:solidFill>
                  <a:schemeClr val="bg1"/>
                </a:solidFill>
                <a:ea typeface="思源黑体-粗体 Bold"/>
              </a:endParaRPr>
            </a:p>
          </p:txBody>
        </p:sp>
        <p:sp>
          <p:nvSpPr>
            <p:cNvPr id="58" name="AutoShape 58"/>
            <p:cNvSpPr/>
            <p:nvPr/>
          </p:nvSpPr>
          <p:spPr>
            <a:xfrm>
              <a:off x="575029" y="1647848"/>
              <a:ext cx="543351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5496930" y="523204"/>
            <a:ext cx="6123347" cy="548265"/>
            <a:chOff x="0" y="0"/>
            <a:chExt cx="12246694" cy="1096529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379181" y="0"/>
              <a:ext cx="3486075" cy="1096529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0" y="287094"/>
              <a:ext cx="1941934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2119734" y="287094"/>
              <a:ext cx="20435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4566976" y="287094"/>
              <a:ext cx="3110484" cy="501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8079008" y="287094"/>
              <a:ext cx="20478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300248" y="287094"/>
              <a:ext cx="1946446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9ACEBD72-1665-B12B-D168-F45FF02ACE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01065" y="235518"/>
            <a:ext cx="1101504" cy="1098894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052" y="584238"/>
            <a:ext cx="3644138" cy="1148918"/>
            <a:chOff x="0" y="0"/>
            <a:chExt cx="7288275" cy="22978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5" cy="21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ea typeface="思源黑体-粗体 Bold"/>
                </a:rPr>
                <a:t>产品展示</a:t>
              </a:r>
              <a:endParaRPr lang="en-US" altLang="zh-CN" sz="3200" dirty="0">
                <a:solidFill>
                  <a:srgbClr val="3B71E4"/>
                </a:solidFill>
                <a:ea typeface="思源黑体-粗体 Bold"/>
              </a:endParaRP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96930" y="523204"/>
            <a:ext cx="6123347" cy="548265"/>
            <a:chOff x="0" y="0"/>
            <a:chExt cx="12246694" cy="109652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379181" y="0"/>
              <a:ext cx="3486075" cy="1096529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287094"/>
              <a:ext cx="1941934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19734" y="287094"/>
              <a:ext cx="20435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66976" y="287094"/>
              <a:ext cx="3110484" cy="501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79008" y="287094"/>
              <a:ext cx="2047848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300248" y="287094"/>
              <a:ext cx="1946446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FC83EE-81EB-416D-E560-A3A7A1B198CE}"/>
              </a:ext>
            </a:extLst>
          </p:cNvPr>
          <p:cNvGrpSpPr/>
          <p:nvPr/>
        </p:nvGrpSpPr>
        <p:grpSpPr>
          <a:xfrm>
            <a:off x="0" y="2057957"/>
            <a:ext cx="2379407" cy="3565869"/>
            <a:chOff x="3542948" y="1620952"/>
            <a:chExt cx="2379407" cy="356586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8234AF6-9093-8D68-E7A0-EB560F952C5C}"/>
                </a:ext>
              </a:extLst>
            </p:cNvPr>
            <p:cNvGrpSpPr/>
            <p:nvPr/>
          </p:nvGrpSpPr>
          <p:grpSpPr>
            <a:xfrm>
              <a:off x="3542948" y="1626897"/>
              <a:ext cx="2379407" cy="3559924"/>
              <a:chOff x="3785179" y="2117767"/>
              <a:chExt cx="2379407" cy="355992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3785179" y="2117767"/>
                <a:ext cx="2379407" cy="3497949"/>
                <a:chOff x="-129299" y="-22742"/>
                <a:chExt cx="1512303" cy="2223226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-129299" y="-22742"/>
                  <a:ext cx="1512303" cy="2223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303" h="2223226">
                      <a:moveTo>
                        <a:pt x="1387843" y="2223226"/>
                      </a:moveTo>
                      <a:lnTo>
                        <a:pt x="124460" y="2223226"/>
                      </a:lnTo>
                      <a:cubicBezTo>
                        <a:pt x="55880" y="2223226"/>
                        <a:pt x="0" y="2167346"/>
                        <a:pt x="0" y="2098766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387843" y="0"/>
                      </a:lnTo>
                      <a:cubicBezTo>
                        <a:pt x="1456423" y="0"/>
                        <a:pt x="1512303" y="55880"/>
                        <a:pt x="1512303" y="124460"/>
                      </a:cubicBezTo>
                      <a:lnTo>
                        <a:pt x="1512303" y="2098766"/>
                      </a:lnTo>
                      <a:cubicBezTo>
                        <a:pt x="1512303" y="2167346"/>
                        <a:pt x="1456423" y="2223226"/>
                        <a:pt x="1387843" y="22232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pic>
            <p:nvPicPr>
              <p:cNvPr id="1027" name="图片 1">
                <a:extLst>
                  <a:ext uri="{FF2B5EF4-FFF2-40B4-BE49-F238E27FC236}">
                    <a16:creationId xmlns:a16="http://schemas.microsoft.com/office/drawing/2014/main" id="{615179EF-E2BD-7453-4766-00EAABCD43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231" y="2586829"/>
                <a:ext cx="1468556" cy="3090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Box 22"/>
            <p:cNvSpPr txBox="1"/>
            <p:nvPr/>
          </p:nvSpPr>
          <p:spPr>
            <a:xfrm>
              <a:off x="3909324" y="1620952"/>
              <a:ext cx="1720890" cy="309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登录页面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B4A1F0-C48A-4155-EBFC-E3A654FE92DA}"/>
              </a:ext>
            </a:extLst>
          </p:cNvPr>
          <p:cNvGrpSpPr/>
          <p:nvPr/>
        </p:nvGrpSpPr>
        <p:grpSpPr>
          <a:xfrm>
            <a:off x="2604882" y="1962570"/>
            <a:ext cx="2760407" cy="4058054"/>
            <a:chOff x="6267554" y="1873495"/>
            <a:chExt cx="2760407" cy="4058054"/>
          </a:xfrm>
        </p:grpSpPr>
        <p:grpSp>
          <p:nvGrpSpPr>
            <p:cNvPr id="9" name="Group 9"/>
            <p:cNvGrpSpPr/>
            <p:nvPr/>
          </p:nvGrpSpPr>
          <p:grpSpPr>
            <a:xfrm>
              <a:off x="6267554" y="1873495"/>
              <a:ext cx="2760407" cy="4058054"/>
              <a:chOff x="0" y="0"/>
              <a:chExt cx="1512303" cy="22232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12303" cy="2223226"/>
              </a:xfrm>
              <a:custGeom>
                <a:avLst/>
                <a:gdLst/>
                <a:ahLst/>
                <a:cxnLst/>
                <a:rect l="l" t="t" r="r" b="b"/>
                <a:pathLst>
                  <a:path w="1512303" h="2223226">
                    <a:moveTo>
                      <a:pt x="1387843" y="2223226"/>
                    </a:moveTo>
                    <a:lnTo>
                      <a:pt x="124460" y="2223226"/>
                    </a:lnTo>
                    <a:cubicBezTo>
                      <a:pt x="55880" y="2223226"/>
                      <a:pt x="0" y="2167346"/>
                      <a:pt x="0" y="20987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7843" y="0"/>
                    </a:lnTo>
                    <a:cubicBezTo>
                      <a:pt x="1456423" y="0"/>
                      <a:pt x="1512303" y="55880"/>
                      <a:pt x="1512303" y="124460"/>
                    </a:cubicBezTo>
                    <a:lnTo>
                      <a:pt x="1512303" y="2098766"/>
                    </a:lnTo>
                    <a:cubicBezTo>
                      <a:pt x="1512303" y="2167346"/>
                      <a:pt x="1456423" y="2223226"/>
                      <a:pt x="1387843" y="2223226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pic>
          <p:nvPicPr>
            <p:cNvPr id="1028" name="图片 1">
              <a:extLst>
                <a:ext uri="{FF2B5EF4-FFF2-40B4-BE49-F238E27FC236}">
                  <a16:creationId xmlns:a16="http://schemas.microsoft.com/office/drawing/2014/main" id="{13A17474-E1BB-6B70-478A-978B11450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"/>
            <a:stretch/>
          </p:blipFill>
          <p:spPr bwMode="auto">
            <a:xfrm>
              <a:off x="6911365" y="2374999"/>
              <a:ext cx="1550312" cy="31868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7923CC2-2649-EF28-3904-DF7A4FACB6D3}"/>
                </a:ext>
              </a:extLst>
            </p:cNvPr>
            <p:cNvSpPr txBox="1"/>
            <p:nvPr/>
          </p:nvSpPr>
          <p:spPr>
            <a:xfrm>
              <a:off x="7031503" y="2005667"/>
              <a:ext cx="1232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功能展示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0F2E3D5-C0D9-4AA9-49B2-4185D186D6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 rot="21362270">
            <a:off x="2419656" y="378289"/>
            <a:ext cx="1101504" cy="10988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isometricTopUp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0738D800-C624-2B16-C5FA-993AAED49FD7}"/>
              </a:ext>
            </a:extLst>
          </p:cNvPr>
          <p:cNvGrpSpPr/>
          <p:nvPr/>
        </p:nvGrpSpPr>
        <p:grpSpPr>
          <a:xfrm>
            <a:off x="5778248" y="2057957"/>
            <a:ext cx="2379407" cy="3682615"/>
            <a:chOff x="5359697" y="2104427"/>
            <a:chExt cx="2379407" cy="3682615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6CD8CEC-C16E-4E6C-3AE6-B17D2DBBB0D4}"/>
                </a:ext>
              </a:extLst>
            </p:cNvPr>
            <p:cNvGrpSpPr/>
            <p:nvPr/>
          </p:nvGrpSpPr>
          <p:grpSpPr>
            <a:xfrm>
              <a:off x="5359697" y="2289093"/>
              <a:ext cx="2379407" cy="3497949"/>
              <a:chOff x="5359697" y="2289093"/>
              <a:chExt cx="2379407" cy="3497949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5359697" y="2289093"/>
                <a:ext cx="2379407" cy="3497949"/>
                <a:chOff x="0" y="0"/>
                <a:chExt cx="1512303" cy="2223226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1512303" cy="2223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303" h="2223226">
                      <a:moveTo>
                        <a:pt x="1387843" y="2223226"/>
                      </a:moveTo>
                      <a:lnTo>
                        <a:pt x="124460" y="2223226"/>
                      </a:lnTo>
                      <a:cubicBezTo>
                        <a:pt x="55880" y="2223226"/>
                        <a:pt x="0" y="2167346"/>
                        <a:pt x="0" y="2098766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387843" y="0"/>
                      </a:lnTo>
                      <a:cubicBezTo>
                        <a:pt x="1456423" y="0"/>
                        <a:pt x="1512303" y="55880"/>
                        <a:pt x="1512303" y="124460"/>
                      </a:cubicBezTo>
                      <a:lnTo>
                        <a:pt x="1512303" y="2098766"/>
                      </a:lnTo>
                      <a:cubicBezTo>
                        <a:pt x="1512303" y="2167346"/>
                        <a:pt x="1456423" y="2223226"/>
                        <a:pt x="1387843" y="22232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pic>
            <p:nvPicPr>
              <p:cNvPr id="1029" name="图片 1">
                <a:extLst>
                  <a:ext uri="{FF2B5EF4-FFF2-40B4-BE49-F238E27FC236}">
                    <a16:creationId xmlns:a16="http://schemas.microsoft.com/office/drawing/2014/main" id="{8B2A0FB6-A81D-B2BF-9E63-8A9CF0AB40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7751" y="2431828"/>
                <a:ext cx="1615035" cy="329313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090B49-D67C-8F41-1362-253C38335319}"/>
                </a:ext>
              </a:extLst>
            </p:cNvPr>
            <p:cNvSpPr txBox="1"/>
            <p:nvPr/>
          </p:nvSpPr>
          <p:spPr>
            <a:xfrm>
              <a:off x="5890787" y="2104427"/>
              <a:ext cx="1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3B71E4"/>
                  </a:solidFill>
                </a:rPr>
                <a:t>故障警报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8572443-1213-10DA-29F6-BD309C52F8F0}"/>
              </a:ext>
            </a:extLst>
          </p:cNvPr>
          <p:cNvGrpSpPr/>
          <p:nvPr/>
        </p:nvGrpSpPr>
        <p:grpSpPr>
          <a:xfrm>
            <a:off x="8668192" y="1972255"/>
            <a:ext cx="2760407" cy="4058054"/>
            <a:chOff x="6267554" y="1873495"/>
            <a:chExt cx="2760407" cy="4058054"/>
          </a:xfrm>
        </p:grpSpPr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D407CDCA-9D3C-72AF-5A78-CC4541E9847F}"/>
                </a:ext>
              </a:extLst>
            </p:cNvPr>
            <p:cNvGrpSpPr/>
            <p:nvPr/>
          </p:nvGrpSpPr>
          <p:grpSpPr>
            <a:xfrm>
              <a:off x="6267554" y="1873495"/>
              <a:ext cx="2760407" cy="4058054"/>
              <a:chOff x="0" y="0"/>
              <a:chExt cx="1512303" cy="2223226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EFE30371-996C-A6F2-100B-E0203F5B4ACF}"/>
                  </a:ext>
                </a:extLst>
              </p:cNvPr>
              <p:cNvSpPr/>
              <p:nvPr/>
            </p:nvSpPr>
            <p:spPr>
              <a:xfrm>
                <a:off x="0" y="0"/>
                <a:ext cx="1512303" cy="2223226"/>
              </a:xfrm>
              <a:custGeom>
                <a:avLst/>
                <a:gdLst/>
                <a:ahLst/>
                <a:cxnLst/>
                <a:rect l="l" t="t" r="r" b="b"/>
                <a:pathLst>
                  <a:path w="1512303" h="2223226">
                    <a:moveTo>
                      <a:pt x="1387843" y="2223226"/>
                    </a:moveTo>
                    <a:lnTo>
                      <a:pt x="124460" y="2223226"/>
                    </a:lnTo>
                    <a:cubicBezTo>
                      <a:pt x="55880" y="2223226"/>
                      <a:pt x="0" y="2167346"/>
                      <a:pt x="0" y="20987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7843" y="0"/>
                    </a:lnTo>
                    <a:cubicBezTo>
                      <a:pt x="1456423" y="0"/>
                      <a:pt x="1512303" y="55880"/>
                      <a:pt x="1512303" y="124460"/>
                    </a:cubicBezTo>
                    <a:lnTo>
                      <a:pt x="1512303" y="2098766"/>
                    </a:lnTo>
                    <a:cubicBezTo>
                      <a:pt x="1512303" y="2167346"/>
                      <a:pt x="1456423" y="2223226"/>
                      <a:pt x="1387843" y="2223226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4AAFFD9-91B3-399C-00B6-F64B4FC9C075}"/>
                </a:ext>
              </a:extLst>
            </p:cNvPr>
            <p:cNvSpPr txBox="1"/>
            <p:nvPr/>
          </p:nvSpPr>
          <p:spPr>
            <a:xfrm>
              <a:off x="7031503" y="2005667"/>
              <a:ext cx="1232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操作展示</a:t>
              </a:r>
            </a:p>
          </p:txBody>
        </p:sp>
      </p:grpSp>
      <p:pic>
        <p:nvPicPr>
          <p:cNvPr id="1031" name="图片 1">
            <a:extLst>
              <a:ext uri="{FF2B5EF4-FFF2-40B4-BE49-F238E27FC236}">
                <a16:creationId xmlns:a16="http://schemas.microsoft.com/office/drawing/2014/main" id="{6302AAAC-6187-1FF8-0FCE-97A7023B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07" y="2427289"/>
            <a:ext cx="1569175" cy="33279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800133-116F-38E5-C468-8FA244C3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624614" y="1259852"/>
            <a:ext cx="3865889" cy="3856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98" b="49083"/>
          <a:stretch>
            <a:fillRect/>
          </a:stretch>
        </p:blipFill>
        <p:spPr>
          <a:xfrm rot="2700000">
            <a:off x="4230016" y="-3153373"/>
            <a:ext cx="12911769" cy="13174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058503" y="848450"/>
            <a:ext cx="822806" cy="822806"/>
            <a:chOff x="0" y="0"/>
            <a:chExt cx="1645613" cy="1645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469906" y="4102171"/>
            <a:ext cx="822806" cy="822806"/>
            <a:chOff x="0" y="0"/>
            <a:chExt cx="1645613" cy="16456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39272" y="439272"/>
              <a:ext cx="767070" cy="7670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6058503" y="5186745"/>
            <a:ext cx="822806" cy="822806"/>
            <a:chOff x="0" y="0"/>
            <a:chExt cx="1645613" cy="16456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7300710" y="1060939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项目介绍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687C3FB-49A1-2098-C703-0CF9A7DC732D}"/>
              </a:ext>
            </a:extLst>
          </p:cNvPr>
          <p:cNvGrpSpPr/>
          <p:nvPr/>
        </p:nvGrpSpPr>
        <p:grpSpPr>
          <a:xfrm>
            <a:off x="6469906" y="1933023"/>
            <a:ext cx="4644054" cy="822806"/>
            <a:chOff x="9704858" y="2899534"/>
            <a:chExt cx="6966081" cy="1234209"/>
          </a:xfrm>
        </p:grpSpPr>
        <p:grpSp>
          <p:nvGrpSpPr>
            <p:cNvPr id="7" name="Group 7"/>
            <p:cNvGrpSpPr/>
            <p:nvPr/>
          </p:nvGrpSpPr>
          <p:grpSpPr>
            <a:xfrm>
              <a:off x="9704858" y="2899534"/>
              <a:ext cx="1234209" cy="1234209"/>
              <a:chOff x="0" y="0"/>
              <a:chExt cx="1645613" cy="1645613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9272" y="474138"/>
                <a:ext cx="767070" cy="697336"/>
              </a:xfrm>
              <a:prstGeom prst="rect">
                <a:avLst/>
              </a:prstGeom>
            </p:spPr>
          </p:pic>
        </p:grpSp>
        <p:sp>
          <p:nvSpPr>
            <p:cNvPr id="31" name="TextBox 31"/>
            <p:cNvSpPr txBox="1"/>
            <p:nvPr/>
          </p:nvSpPr>
          <p:spPr>
            <a:xfrm>
              <a:off x="11493330" y="3247624"/>
              <a:ext cx="5177609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行业与市场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D54A66-0305-E2E5-08E0-8B48EB4506DE}"/>
              </a:ext>
            </a:extLst>
          </p:cNvPr>
          <p:cNvGrpSpPr/>
          <p:nvPr/>
        </p:nvGrpSpPr>
        <p:grpSpPr>
          <a:xfrm>
            <a:off x="6634754" y="3017597"/>
            <a:ext cx="4537805" cy="822806"/>
            <a:chOff x="9952131" y="4526395"/>
            <a:chExt cx="6806707" cy="1234209"/>
          </a:xfrm>
        </p:grpSpPr>
        <p:grpSp>
          <p:nvGrpSpPr>
            <p:cNvPr id="11" name="Group 11"/>
            <p:cNvGrpSpPr/>
            <p:nvPr/>
          </p:nvGrpSpPr>
          <p:grpSpPr>
            <a:xfrm>
              <a:off x="9952131" y="4526395"/>
              <a:ext cx="1234209" cy="1234209"/>
              <a:chOff x="0" y="0"/>
              <a:chExt cx="1645613" cy="164561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5098" y="414241"/>
                <a:ext cx="735417" cy="817130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11581228" y="4845081"/>
              <a:ext cx="5177610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产品与服务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12287" y="5515012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商业挑战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9783" y="4340025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财务计划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871886" y="2498016"/>
            <a:ext cx="3371343" cy="1339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sz="8164" dirty="0" err="1">
                <a:solidFill>
                  <a:srgbClr val="FFFFFF"/>
                </a:solidFill>
                <a:ea typeface="思源黑体-粗体 Bold"/>
              </a:rPr>
              <a:t>目录</a:t>
            </a:r>
            <a:endParaRPr lang="en-US" sz="8164" dirty="0">
              <a:solidFill>
                <a:srgbClr val="FFFFFF"/>
              </a:solidFill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8482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576247" cy="6858000"/>
            <a:chOff x="0" y="0"/>
            <a:chExt cx="14128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838" cy="2709333"/>
            </a:xfrm>
            <a:custGeom>
              <a:avLst/>
              <a:gdLst/>
              <a:ahLst/>
              <a:cxnLst/>
              <a:rect l="l" t="t" r="r" b="b"/>
              <a:pathLst>
                <a:path w="1412838" h="2709333">
                  <a:moveTo>
                    <a:pt x="0" y="0"/>
                  </a:moveTo>
                  <a:lnTo>
                    <a:pt x="1412838" y="0"/>
                  </a:lnTo>
                  <a:lnTo>
                    <a:pt x="14128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71E4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5139" y="4069824"/>
            <a:ext cx="2945969" cy="9266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63236" y="4360817"/>
            <a:ext cx="461734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8"/>
              </a:lnSpc>
              <a:spcBef>
                <a:spcPct val="0"/>
              </a:spcBef>
            </a:pPr>
            <a:r>
              <a:rPr lang="zh-CN" altLang="en-US" sz="6698" dirty="0">
                <a:solidFill>
                  <a:srgbClr val="494949"/>
                </a:solidFill>
                <a:ea typeface="思源黑体-粗体 Bold"/>
              </a:rPr>
              <a:t>财务计划</a:t>
            </a:r>
            <a:endParaRPr lang="en-US" sz="6698" dirty="0">
              <a:solidFill>
                <a:srgbClr val="494949"/>
              </a:solidFill>
              <a:ea typeface="思源黑体-粗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2989" y="864617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ea typeface="思源黑体-粗体 Bold"/>
              </a:rPr>
              <a:t>项目介绍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989" y="1968762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行业与市场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2989" y="3072907"/>
            <a:ext cx="287325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产品与服务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2989" y="5281196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商业挑战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2989" y="4177051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3B71E4"/>
                </a:solidFill>
                <a:ea typeface="思源黑体-粗体 Bold"/>
              </a:rPr>
              <a:t>财务计划</a:t>
            </a:r>
            <a:endParaRPr lang="en-US" sz="2399" dirty="0">
              <a:solidFill>
                <a:srgbClr val="3B71E4"/>
              </a:solidFill>
              <a:ea typeface="思源黑体-粗体 Bold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7755E3-C895-2C13-07C5-7EA0D13B74CB}"/>
              </a:ext>
            </a:extLst>
          </p:cNvPr>
          <p:cNvGrpSpPr/>
          <p:nvPr/>
        </p:nvGrpSpPr>
        <p:grpSpPr>
          <a:xfrm>
            <a:off x="7361608" y="-1251751"/>
            <a:ext cx="4144593" cy="7527494"/>
            <a:chOff x="11042411" y="-1877627"/>
            <a:chExt cx="6216889" cy="11291241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C3DD5DBF-DAA7-AAFB-FB74-E25D5787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042411" y="-1877627"/>
              <a:ext cx="6216889" cy="7021127"/>
            </a:xfrm>
            <a:prstGeom prst="rect">
              <a:avLst/>
            </a:prstGeom>
          </p:spPr>
        </p:pic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24D6AF35-26D3-53A9-6889-78262A888C6F}"/>
                </a:ext>
              </a:extLst>
            </p:cNvPr>
            <p:cNvSpPr txBox="1"/>
            <p:nvPr/>
          </p:nvSpPr>
          <p:spPr>
            <a:xfrm>
              <a:off x="13770866" y="5879473"/>
              <a:ext cx="3488434" cy="3534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134"/>
                </a:lnSpc>
                <a:spcBef>
                  <a:spcPct val="0"/>
                </a:spcBef>
              </a:pPr>
              <a:endParaRPr lang="en-US" sz="15096" dirty="0">
                <a:solidFill>
                  <a:srgbClr val="3B71E4"/>
                </a:solidFill>
                <a:latin typeface="Carmela Bold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033C8B7-9BA5-B209-CF81-504247F2A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710401" y="613823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61608" y="-1251751"/>
            <a:ext cx="4144593" cy="46807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63236" y="4360817"/>
            <a:ext cx="461734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8"/>
              </a:lnSpc>
              <a:spcBef>
                <a:spcPct val="0"/>
              </a:spcBef>
            </a:pPr>
            <a:r>
              <a:rPr lang="en-US" sz="6698">
                <a:solidFill>
                  <a:srgbClr val="494949"/>
                </a:solidFill>
                <a:ea typeface="思源黑体-粗体 Bold"/>
              </a:rPr>
              <a:t>项目介绍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4BA197B-D785-DE12-E83B-1C63D2B722C0}"/>
              </a:ext>
            </a:extLst>
          </p:cNvPr>
          <p:cNvGrpSpPr/>
          <p:nvPr/>
        </p:nvGrpSpPr>
        <p:grpSpPr>
          <a:xfrm>
            <a:off x="0" y="7731"/>
            <a:ext cx="3576247" cy="6858000"/>
            <a:chOff x="0" y="11596"/>
            <a:chExt cx="5364370" cy="10287000"/>
          </a:xfrm>
        </p:grpSpPr>
        <p:grpSp>
          <p:nvGrpSpPr>
            <p:cNvPr id="2" name="Group 2"/>
            <p:cNvGrpSpPr/>
            <p:nvPr/>
          </p:nvGrpSpPr>
          <p:grpSpPr>
            <a:xfrm>
              <a:off x="0" y="11596"/>
              <a:ext cx="5364370" cy="10287000"/>
              <a:chOff x="0" y="0"/>
              <a:chExt cx="1412838" cy="27093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41283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412838" h="2709333">
                    <a:moveTo>
                      <a:pt x="0" y="0"/>
                    </a:moveTo>
                    <a:lnTo>
                      <a:pt x="1412838" y="0"/>
                    </a:lnTo>
                    <a:lnTo>
                      <a:pt x="141283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B71E4"/>
              </a:solidFill>
              <a:ln>
                <a:noFill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72708" y="1147681"/>
              <a:ext cx="4418954" cy="1389962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054483" y="1308521"/>
              <a:ext cx="4309887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B71E4"/>
                  </a:solidFill>
                  <a:ea typeface="思源黑体-粗体 Bold"/>
                </a:rPr>
                <a:t>项目介绍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4483" y="2964738"/>
              <a:ext cx="4309887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solidFill>
                    <a:srgbClr val="FFFFFF"/>
                  </a:solidFill>
                  <a:ea typeface="思源黑体-粗体 Bold"/>
                </a:rPr>
                <a:t>行业与市场</a:t>
              </a:r>
              <a:endParaRPr lang="en-US" sz="2399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54483" y="4620955"/>
              <a:ext cx="4309887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solidFill>
                    <a:srgbClr val="FFFFFF"/>
                  </a:solidFill>
                  <a:ea typeface="思源黑体-粗体 Bold"/>
                </a:rPr>
                <a:t>产品与服务</a:t>
              </a:r>
              <a:endParaRPr lang="en-US" sz="2399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54483" y="7921794"/>
              <a:ext cx="4309887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solidFill>
                    <a:srgbClr val="FFFFFF"/>
                  </a:solidFill>
                  <a:ea typeface="思源黑体-粗体 Bold"/>
                </a:rPr>
                <a:t>商业挑战</a:t>
              </a:r>
              <a:endParaRPr lang="en-US" sz="2399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54483" y="6277173"/>
              <a:ext cx="4309887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solidFill>
                    <a:srgbClr val="FFFFFF"/>
                  </a:solidFill>
                  <a:ea typeface="思源黑体-粗体 Bold"/>
                </a:rPr>
                <a:t>财务计划</a:t>
              </a:r>
              <a:endParaRPr lang="en-US" sz="2399" dirty="0">
                <a:solidFill>
                  <a:srgbClr val="FFFFFF"/>
                </a:solidFill>
                <a:ea typeface="思源黑体-粗体 Bold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22E464E-CCE7-3E59-E535-A62E1F229C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710401" y="613823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051" y="584238"/>
            <a:ext cx="3644139" cy="588059"/>
            <a:chOff x="0" y="0"/>
            <a:chExt cx="7288276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6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B71E4"/>
                  </a:solidFill>
                  <a:ea typeface="微软雅黑" panose="020B0503020204020204" pitchFamily="34" charset="-122"/>
                </a:rPr>
                <a:t>融资计划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32034" y="2568155"/>
            <a:ext cx="5927933" cy="307174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319727" y="3440238"/>
            <a:ext cx="2186473" cy="870563"/>
            <a:chOff x="0" y="-47625"/>
            <a:chExt cx="4372947" cy="17411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14156"/>
              <a:ext cx="4372947" cy="87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我们将寻找风险投资机构来获得更多的资金。</a:t>
              </a:r>
              <a:endParaRPr lang="en-US" sz="1200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微软雅黑" panose="020B0503020204020204" pitchFamily="34" charset="-122"/>
                </a:rPr>
                <a:t>风险投资</a:t>
              </a:r>
              <a:endParaRPr lang="en-US" sz="1866" dirty="0">
                <a:solidFill>
                  <a:srgbClr val="3B71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800" y="2741096"/>
            <a:ext cx="2186473" cy="870563"/>
            <a:chOff x="0" y="-47625"/>
            <a:chExt cx="4372947" cy="17411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14156"/>
              <a:ext cx="4372947" cy="87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b="0" i="0" dirty="0">
                  <a:solidFill>
                    <a:srgbClr val="121212"/>
                  </a:solidFill>
                  <a:effectLst/>
                  <a:latin typeface="-apple-system"/>
                </a:rPr>
                <a:t>主要依靠个人储蓄、父母和亲友赞助</a:t>
              </a:r>
              <a:endParaRPr lang="en-US" sz="1200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微软雅黑" panose="020B0503020204020204" pitchFamily="34" charset="-122"/>
                </a:rPr>
                <a:t>个人积蓄</a:t>
              </a:r>
              <a:endParaRPr lang="en-US" sz="1866" dirty="0">
                <a:solidFill>
                  <a:srgbClr val="3B71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19727" y="4838522"/>
            <a:ext cx="2186473" cy="1332228"/>
            <a:chOff x="0" y="-47625"/>
            <a:chExt cx="4372947" cy="266445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814156"/>
              <a:ext cx="4372947" cy="180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我们也将考虑通过向银行贷款来获得资金。我们将以公司的资产和未来 收入作为担保，以获得必要的资金。</a:t>
              </a:r>
              <a:endParaRPr lang="en-US" sz="1200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微软雅黑" panose="020B0503020204020204" pitchFamily="34" charset="-122"/>
                </a:rPr>
                <a:t>银行贷款</a:t>
              </a:r>
              <a:endParaRPr lang="en-US" sz="1866" dirty="0">
                <a:solidFill>
                  <a:srgbClr val="3B71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5800" y="4139380"/>
            <a:ext cx="2186473" cy="1103704"/>
            <a:chOff x="0" y="-47625"/>
            <a:chExt cx="4372947" cy="220740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14156"/>
              <a:ext cx="4372947" cy="134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200" dirty="0"/>
                <a:t>这些投资者将成为我们的股 东，并在公司发展壮大时享有相应的收益。</a:t>
              </a:r>
              <a:endParaRPr lang="en-US" sz="1200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微软雅黑" panose="020B0503020204020204" pitchFamily="34" charset="-122"/>
                </a:rPr>
                <a:t>私人投资</a:t>
              </a:r>
              <a:endParaRPr lang="en-US" sz="1866" dirty="0">
                <a:solidFill>
                  <a:srgbClr val="3B71E4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0365"/>
          <a:stretch>
            <a:fillRect/>
          </a:stretch>
        </p:blipFill>
        <p:spPr>
          <a:xfrm rot="-6792750">
            <a:off x="-1136372" y="5203135"/>
            <a:ext cx="3941495" cy="3309730"/>
          </a:xfrm>
          <a:prstGeom prst="rect">
            <a:avLst/>
          </a:prstGeom>
        </p:spPr>
      </p:pic>
      <p:grpSp>
        <p:nvGrpSpPr>
          <p:cNvPr id="29" name="Group 49">
            <a:extLst>
              <a:ext uri="{FF2B5EF4-FFF2-40B4-BE49-F238E27FC236}">
                <a16:creationId xmlns:a16="http://schemas.microsoft.com/office/drawing/2014/main" id="{FEA2E289-A826-6E4F-FC1A-31318BFAA08A}"/>
              </a:ext>
            </a:extLst>
          </p:cNvPr>
          <p:cNvGrpSpPr/>
          <p:nvPr/>
        </p:nvGrpSpPr>
        <p:grpSpPr>
          <a:xfrm>
            <a:off x="5607400" y="638176"/>
            <a:ext cx="5896324" cy="408055"/>
            <a:chOff x="0" y="0"/>
            <a:chExt cx="11792648" cy="816108"/>
          </a:xfrm>
        </p:grpSpPr>
        <p:sp>
          <p:nvSpPr>
            <p:cNvPr id="30" name="TextBox 50">
              <a:extLst>
                <a:ext uri="{FF2B5EF4-FFF2-40B4-BE49-F238E27FC236}">
                  <a16:creationId xmlns:a16="http://schemas.microsoft.com/office/drawing/2014/main" id="{BF3B45CA-9119-50F1-F5E9-0261AF585EE9}"/>
                </a:ext>
              </a:extLst>
            </p:cNvPr>
            <p:cNvSpPr txBox="1"/>
            <p:nvPr/>
          </p:nvSpPr>
          <p:spPr>
            <a:xfrm>
              <a:off x="0" y="146884"/>
              <a:ext cx="149014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latin typeface="+mn-ea"/>
                </a:rPr>
                <a:t>项目介绍</a:t>
              </a:r>
            </a:p>
          </p:txBody>
        </p:sp>
        <p:sp>
          <p:nvSpPr>
            <p:cNvPr id="31" name="TextBox 51">
              <a:extLst>
                <a:ext uri="{FF2B5EF4-FFF2-40B4-BE49-F238E27FC236}">
                  <a16:creationId xmlns:a16="http://schemas.microsoft.com/office/drawing/2014/main" id="{AAE2666F-8E76-7631-6E6B-1F6E897DDFB5}"/>
                </a:ext>
              </a:extLst>
            </p:cNvPr>
            <p:cNvSpPr txBox="1"/>
            <p:nvPr/>
          </p:nvSpPr>
          <p:spPr>
            <a:xfrm>
              <a:off x="1894436" y="146884"/>
              <a:ext cx="2099152" cy="491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latin typeface="+mn-ea"/>
                </a:rPr>
                <a:t>行业与市场</a:t>
              </a:r>
              <a:endParaRPr lang="en-US" sz="1466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32" name="TextBox 52">
              <a:extLst>
                <a:ext uri="{FF2B5EF4-FFF2-40B4-BE49-F238E27FC236}">
                  <a16:creationId xmlns:a16="http://schemas.microsoft.com/office/drawing/2014/main" id="{2C907EF9-2001-3EE4-D1CC-4266A9E0F5B0}"/>
                </a:ext>
              </a:extLst>
            </p:cNvPr>
            <p:cNvSpPr txBox="1"/>
            <p:nvPr/>
          </p:nvSpPr>
          <p:spPr>
            <a:xfrm>
              <a:off x="3853968" y="146884"/>
              <a:ext cx="3110484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latin typeface="+mn-ea"/>
                </a:rPr>
                <a:t>产品与服务</a:t>
              </a:r>
              <a:endParaRPr lang="en-US" sz="1466" dirty="0">
                <a:solidFill>
                  <a:srgbClr val="494949"/>
                </a:solidFill>
                <a:latin typeface="+mn-ea"/>
              </a:endParaRPr>
            </a:p>
          </p:txBody>
        </p:sp>
        <p:pic>
          <p:nvPicPr>
            <p:cNvPr id="33" name="Picture 53">
              <a:extLst>
                <a:ext uri="{FF2B5EF4-FFF2-40B4-BE49-F238E27FC236}">
                  <a16:creationId xmlns:a16="http://schemas.microsoft.com/office/drawing/2014/main" id="{CD6454BE-2C7D-346B-0C1B-6FF5EABC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964452" y="0"/>
              <a:ext cx="2594566" cy="816108"/>
            </a:xfrm>
            <a:prstGeom prst="rect">
              <a:avLst/>
            </a:prstGeom>
          </p:spPr>
        </p:pic>
        <p:sp>
          <p:nvSpPr>
            <p:cNvPr id="34" name="TextBox 54">
              <a:extLst>
                <a:ext uri="{FF2B5EF4-FFF2-40B4-BE49-F238E27FC236}">
                  <a16:creationId xmlns:a16="http://schemas.microsoft.com/office/drawing/2014/main" id="{E20432DA-36EB-3D91-24EE-51D306C5AA95}"/>
                </a:ext>
              </a:extLst>
            </p:cNvPr>
            <p:cNvSpPr txBox="1"/>
            <p:nvPr/>
          </p:nvSpPr>
          <p:spPr>
            <a:xfrm>
              <a:off x="6973472" y="159652"/>
              <a:ext cx="2387816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zh-CN" altLang="en-US" sz="1466" dirty="0">
                  <a:solidFill>
                    <a:srgbClr val="494949"/>
                  </a:solidFill>
                  <a:latin typeface="+mn-ea"/>
                </a:rPr>
                <a:t>财务计划</a:t>
              </a:r>
              <a:endParaRPr lang="en-US" sz="1466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35" name="TextBox 55">
              <a:extLst>
                <a:ext uri="{FF2B5EF4-FFF2-40B4-BE49-F238E27FC236}">
                  <a16:creationId xmlns:a16="http://schemas.microsoft.com/office/drawing/2014/main" id="{2B4BEC18-B99B-A819-5318-9032D9BDA7C9}"/>
                </a:ext>
              </a:extLst>
            </p:cNvPr>
            <p:cNvSpPr txBox="1"/>
            <p:nvPr/>
          </p:nvSpPr>
          <p:spPr>
            <a:xfrm>
              <a:off x="10302504" y="146884"/>
              <a:ext cx="1490144" cy="493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latin typeface="+mn-ea"/>
                </a:rPr>
                <a:t>商业挑战</a:t>
              </a:r>
              <a:endParaRPr lang="en-US" sz="1466" dirty="0">
                <a:solidFill>
                  <a:srgbClr val="494949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800133-116F-38E5-C468-8FA244C3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624614" y="1259852"/>
            <a:ext cx="3865889" cy="3856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98" b="49083"/>
          <a:stretch>
            <a:fillRect/>
          </a:stretch>
        </p:blipFill>
        <p:spPr>
          <a:xfrm rot="2700000">
            <a:off x="4230016" y="-3153373"/>
            <a:ext cx="12911769" cy="13174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058503" y="848450"/>
            <a:ext cx="822806" cy="822806"/>
            <a:chOff x="0" y="0"/>
            <a:chExt cx="1645613" cy="1645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469906" y="4102171"/>
            <a:ext cx="822806" cy="822806"/>
            <a:chOff x="0" y="0"/>
            <a:chExt cx="1645613" cy="16456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39272" y="439272"/>
              <a:ext cx="767070" cy="7670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6058503" y="5186745"/>
            <a:ext cx="822806" cy="822806"/>
            <a:chOff x="0" y="0"/>
            <a:chExt cx="1645613" cy="16456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7300710" y="1060939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项目介绍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687C3FB-49A1-2098-C703-0CF9A7DC732D}"/>
              </a:ext>
            </a:extLst>
          </p:cNvPr>
          <p:cNvGrpSpPr/>
          <p:nvPr/>
        </p:nvGrpSpPr>
        <p:grpSpPr>
          <a:xfrm>
            <a:off x="6469906" y="1933023"/>
            <a:ext cx="4644054" cy="822806"/>
            <a:chOff x="9704858" y="2899534"/>
            <a:chExt cx="6966081" cy="1234209"/>
          </a:xfrm>
        </p:grpSpPr>
        <p:grpSp>
          <p:nvGrpSpPr>
            <p:cNvPr id="7" name="Group 7"/>
            <p:cNvGrpSpPr/>
            <p:nvPr/>
          </p:nvGrpSpPr>
          <p:grpSpPr>
            <a:xfrm>
              <a:off x="9704858" y="2899534"/>
              <a:ext cx="1234209" cy="1234209"/>
              <a:chOff x="0" y="0"/>
              <a:chExt cx="1645613" cy="1645613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9272" y="474138"/>
                <a:ext cx="767070" cy="697336"/>
              </a:xfrm>
              <a:prstGeom prst="rect">
                <a:avLst/>
              </a:prstGeom>
            </p:spPr>
          </p:pic>
        </p:grpSp>
        <p:sp>
          <p:nvSpPr>
            <p:cNvPr id="31" name="TextBox 31"/>
            <p:cNvSpPr txBox="1"/>
            <p:nvPr/>
          </p:nvSpPr>
          <p:spPr>
            <a:xfrm>
              <a:off x="11493330" y="3247624"/>
              <a:ext cx="5177609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行业与市场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D54A66-0305-E2E5-08E0-8B48EB4506DE}"/>
              </a:ext>
            </a:extLst>
          </p:cNvPr>
          <p:cNvGrpSpPr/>
          <p:nvPr/>
        </p:nvGrpSpPr>
        <p:grpSpPr>
          <a:xfrm>
            <a:off x="6634754" y="3017597"/>
            <a:ext cx="4537805" cy="822806"/>
            <a:chOff x="9952131" y="4526395"/>
            <a:chExt cx="6806707" cy="1234209"/>
          </a:xfrm>
        </p:grpSpPr>
        <p:grpSp>
          <p:nvGrpSpPr>
            <p:cNvPr id="11" name="Group 11"/>
            <p:cNvGrpSpPr/>
            <p:nvPr/>
          </p:nvGrpSpPr>
          <p:grpSpPr>
            <a:xfrm>
              <a:off x="9952131" y="4526395"/>
              <a:ext cx="1234209" cy="1234209"/>
              <a:chOff x="0" y="0"/>
              <a:chExt cx="1645613" cy="164561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5098" y="414241"/>
                <a:ext cx="735417" cy="817130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11581228" y="4845081"/>
              <a:ext cx="5177610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产品与服务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12287" y="5515012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商业挑战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9783" y="4340025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财务计划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871886" y="2498016"/>
            <a:ext cx="3371343" cy="1339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sz="8164" dirty="0" err="1">
                <a:solidFill>
                  <a:srgbClr val="FFFFFF"/>
                </a:solidFill>
                <a:ea typeface="思源黑体-粗体 Bold"/>
              </a:rPr>
              <a:t>目录</a:t>
            </a:r>
            <a:endParaRPr lang="en-US" sz="8164" dirty="0">
              <a:solidFill>
                <a:srgbClr val="FFFFFF"/>
              </a:solidFill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3476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576247" cy="6858000"/>
            <a:chOff x="0" y="0"/>
            <a:chExt cx="14128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838" cy="2709333"/>
            </a:xfrm>
            <a:custGeom>
              <a:avLst/>
              <a:gdLst/>
              <a:ahLst/>
              <a:cxnLst/>
              <a:rect l="l" t="t" r="r" b="b"/>
              <a:pathLst>
                <a:path w="1412838" h="2709333">
                  <a:moveTo>
                    <a:pt x="0" y="0"/>
                  </a:moveTo>
                  <a:lnTo>
                    <a:pt x="1412838" y="0"/>
                  </a:lnTo>
                  <a:lnTo>
                    <a:pt x="14128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71E4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5139" y="5173969"/>
            <a:ext cx="2945969" cy="9266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63236" y="4360817"/>
            <a:ext cx="461734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8"/>
              </a:lnSpc>
              <a:spcBef>
                <a:spcPct val="0"/>
              </a:spcBef>
            </a:pPr>
            <a:r>
              <a:rPr lang="zh-CN" altLang="en-US" sz="6698" dirty="0">
                <a:solidFill>
                  <a:srgbClr val="494949"/>
                </a:solidFill>
                <a:ea typeface="思源黑体-粗体 Bold"/>
              </a:rPr>
              <a:t>商业挑战</a:t>
            </a:r>
            <a:endParaRPr lang="en-US" sz="6698" dirty="0">
              <a:solidFill>
                <a:srgbClr val="494949"/>
              </a:solidFill>
              <a:ea typeface="思源黑体-粗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2989" y="864617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ea typeface="思源黑体-粗体 Bold"/>
              </a:rPr>
              <a:t>项目介绍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989" y="1968762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行业与市场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2989" y="3072907"/>
            <a:ext cx="287325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产品与服务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2989" y="5281196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3B71E4"/>
                </a:solidFill>
                <a:ea typeface="思源黑体-粗体 Bold"/>
              </a:rPr>
              <a:t>商业挑战</a:t>
            </a:r>
            <a:endParaRPr lang="en-US" sz="2399" dirty="0">
              <a:solidFill>
                <a:srgbClr val="3B71E4"/>
              </a:solidFill>
              <a:ea typeface="思源黑体-粗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2989" y="4177051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财务计划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17B164-1449-B01F-209B-D8FC3451BFBF}"/>
              </a:ext>
            </a:extLst>
          </p:cNvPr>
          <p:cNvGrpSpPr/>
          <p:nvPr/>
        </p:nvGrpSpPr>
        <p:grpSpPr>
          <a:xfrm>
            <a:off x="7361608" y="-1251751"/>
            <a:ext cx="4144593" cy="7527494"/>
            <a:chOff x="11042411" y="-1877627"/>
            <a:chExt cx="6216889" cy="11291241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9C442AA7-20DD-6D47-4A7E-A9F56672A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042411" y="-1877627"/>
              <a:ext cx="6216889" cy="7021127"/>
            </a:xfrm>
            <a:prstGeom prst="rect">
              <a:avLst/>
            </a:prstGeom>
          </p:spPr>
        </p:pic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622A0FD2-4437-EA7B-9C9C-C91EFA52696D}"/>
                </a:ext>
              </a:extLst>
            </p:cNvPr>
            <p:cNvSpPr txBox="1"/>
            <p:nvPr/>
          </p:nvSpPr>
          <p:spPr>
            <a:xfrm>
              <a:off x="13770866" y="5879473"/>
              <a:ext cx="3488434" cy="3534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134"/>
                </a:lnSpc>
                <a:spcBef>
                  <a:spcPct val="0"/>
                </a:spcBef>
              </a:pPr>
              <a:endParaRPr lang="en-US" sz="15096" dirty="0">
                <a:solidFill>
                  <a:srgbClr val="3B71E4"/>
                </a:solidFill>
                <a:latin typeface="Carmela Bold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88E08A-7C4A-8A0A-E8ED-43D974E76C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710401" y="613823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051" y="584238"/>
            <a:ext cx="3644139" cy="588059"/>
            <a:chOff x="0" y="0"/>
            <a:chExt cx="7288276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6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latin typeface="+mn-ea"/>
                </a:rPr>
                <a:t>市场挑战</a:t>
              </a:r>
              <a:endParaRPr lang="en-US" sz="3200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6300" y="2332711"/>
            <a:ext cx="669140" cy="669140"/>
            <a:chOff x="0" y="0"/>
            <a:chExt cx="1338280" cy="133828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953" y="4953"/>
              <a:ext cx="1328373" cy="132837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338280" cy="133828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646560" y="2332711"/>
            <a:ext cx="669140" cy="669140"/>
            <a:chOff x="0" y="0"/>
            <a:chExt cx="1338280" cy="133828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953" y="4953"/>
              <a:ext cx="1328373" cy="132837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338280" cy="133828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76300" y="5119874"/>
            <a:ext cx="669140" cy="669140"/>
            <a:chOff x="0" y="0"/>
            <a:chExt cx="1338280" cy="133828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953" y="4953"/>
              <a:ext cx="1328373" cy="1328373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338280" cy="1338280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10646560" y="5119874"/>
            <a:ext cx="669140" cy="669140"/>
            <a:chOff x="0" y="0"/>
            <a:chExt cx="1338280" cy="133828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953" y="4953"/>
              <a:ext cx="1328373" cy="1328373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338280" cy="1338280"/>
            </a:xfrm>
            <a:prstGeom prst="rect">
              <a:avLst/>
            </a:prstGeom>
          </p:spPr>
        </p:pic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96338" y="5318370"/>
            <a:ext cx="369586" cy="27214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52230" y="2531207"/>
            <a:ext cx="257800" cy="27214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84197" y="5318370"/>
            <a:ext cx="253347" cy="272149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91619" y="2531207"/>
            <a:ext cx="238502" cy="272149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7413694" y="2219902"/>
            <a:ext cx="2947116" cy="869473"/>
            <a:chOff x="0" y="-47625"/>
            <a:chExt cx="5894233" cy="173894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814156"/>
              <a:ext cx="5894233" cy="877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zh-CN" sz="1200" dirty="0">
                  <a:solidFill>
                    <a:srgbClr val="000000"/>
                  </a:solidFill>
                  <a:effectLst/>
                  <a:latin typeface="+mn-ea"/>
                  <a:cs typeface="宋体" panose="02010600030101010101" pitchFamily="2" charset="-122"/>
                </a:rPr>
                <a:t>智能路灯市场涉及到多个行业和领域，营销难度较大，需要耗费大量的时间和精力。</a:t>
              </a:r>
              <a:endParaRPr lang="en-US" sz="10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894233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市场营销难度较大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022624" y="5007065"/>
            <a:ext cx="3338186" cy="871461"/>
            <a:chOff x="0" y="-47625"/>
            <a:chExt cx="5894233" cy="1742920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14156"/>
              <a:ext cx="5894233" cy="881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zh-CN" sz="1200" dirty="0">
                  <a:solidFill>
                    <a:srgbClr val="000000"/>
                  </a:solidFill>
                  <a:effectLst/>
                  <a:latin typeface="+mn-ea"/>
                  <a:cs typeface="宋体" panose="02010600030101010101" pitchFamily="2" charset="-122"/>
                </a:rPr>
                <a:t>智能路灯存在网络安全、信息安全等方面的风险，需要加强安全保护措施，以避免安全事故的发生。</a:t>
              </a:r>
              <a:endParaRPr lang="en-US" sz="10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5894233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13"/>
                </a:lnSpc>
                <a:spcBef>
                  <a:spcPct val="0"/>
                </a:spcBef>
              </a:pPr>
              <a:r>
                <a:rPr lang="zh-CN" altLang="zh-CN" sz="1800" dirty="0">
                  <a:solidFill>
                    <a:srgbClr val="3B71E4"/>
                  </a:solidFill>
                  <a:effectLst/>
                  <a:latin typeface="+mn-ea"/>
                  <a:cs typeface="宋体" panose="02010600030101010101" pitchFamily="2" charset="-122"/>
                </a:rPr>
                <a:t>安全风险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829681" y="2219902"/>
            <a:ext cx="2947116" cy="870948"/>
            <a:chOff x="0" y="-47625"/>
            <a:chExt cx="5894233" cy="1741894"/>
          </a:xfrm>
        </p:grpSpPr>
        <p:sp>
          <p:nvSpPr>
            <p:cNvPr id="41" name="TextBox 41"/>
            <p:cNvSpPr txBox="1"/>
            <p:nvPr/>
          </p:nvSpPr>
          <p:spPr>
            <a:xfrm>
              <a:off x="0" y="814156"/>
              <a:ext cx="5894233" cy="880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zh-CN" sz="1200" dirty="0">
                  <a:solidFill>
                    <a:srgbClr val="000000"/>
                  </a:solidFill>
                  <a:effectLst/>
                  <a:latin typeface="+mn-ea"/>
                  <a:cs typeface="宋体" panose="02010600030101010101" pitchFamily="2" charset="-122"/>
                </a:rPr>
                <a:t>智能路灯涉及到物联网、云计算、大数据等领域的技术，研发难度较大。</a:t>
              </a:r>
              <a:endParaRPr lang="en-US" sz="10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5894233" cy="610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zh-CN" sz="1800" dirty="0">
                  <a:solidFill>
                    <a:srgbClr val="3B71E4"/>
                  </a:solidFill>
                  <a:effectLst/>
                  <a:latin typeface="+mn-ea"/>
                  <a:cs typeface="宋体" panose="02010600030101010101" pitchFamily="2" charset="-122"/>
                </a:rPr>
                <a:t>技术研发难度较大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829681" y="5007065"/>
            <a:ext cx="2947116" cy="875243"/>
            <a:chOff x="0" y="-47625"/>
            <a:chExt cx="5894233" cy="1750484"/>
          </a:xfrm>
        </p:grpSpPr>
        <p:sp>
          <p:nvSpPr>
            <p:cNvPr id="47" name="TextBox 47"/>
            <p:cNvSpPr txBox="1"/>
            <p:nvPr/>
          </p:nvSpPr>
          <p:spPr>
            <a:xfrm>
              <a:off x="0" y="814156"/>
              <a:ext cx="5894233" cy="88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zh-CN" sz="1200" dirty="0">
                  <a:solidFill>
                    <a:srgbClr val="000000"/>
                  </a:solidFill>
                  <a:effectLst/>
                  <a:latin typeface="+mn-ea"/>
                  <a:cs typeface="宋体" panose="02010600030101010101" pitchFamily="2" charset="-122"/>
                </a:rPr>
                <a:t>智能路灯的研发和生产成本较高，需要投入大量的人力、物力和财力</a:t>
              </a:r>
              <a:r>
                <a:rPr lang="zh-CN" altLang="en-US" sz="1200" dirty="0">
                  <a:solidFill>
                    <a:srgbClr val="000000"/>
                  </a:solidFill>
                  <a:effectLst/>
                  <a:latin typeface="+mn-ea"/>
                  <a:cs typeface="宋体" panose="02010600030101010101" pitchFamily="2" charset="-122"/>
                </a:rPr>
                <a:t>。</a:t>
              </a:r>
              <a:endParaRPr lang="en-US" sz="10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5894233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zh-CN" sz="1800" dirty="0">
                  <a:solidFill>
                    <a:srgbClr val="3B71E4"/>
                  </a:solidFill>
                  <a:effectLst/>
                  <a:latin typeface="+mn-ea"/>
                  <a:cs typeface="宋体" panose="02010600030101010101" pitchFamily="2" charset="-122"/>
                </a:rPr>
                <a:t>成本较高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pic>
        <p:nvPicPr>
          <p:cNvPr id="96" name="Picture 30">
            <a:extLst>
              <a:ext uri="{FF2B5EF4-FFF2-40B4-BE49-F238E27FC236}">
                <a16:creationId xmlns:a16="http://schemas.microsoft.com/office/drawing/2014/main" id="{F9C0380F-E6FE-9C05-6CD5-045ACD840DE2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426907" y="2959731"/>
            <a:ext cx="3338186" cy="226389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ACA14ADA-535F-F5B1-95C2-B1AE688E214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5373348" y="3370739"/>
            <a:ext cx="1445304" cy="1441880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171C1B4E-094B-5F64-D28A-2696C503143F}"/>
              </a:ext>
            </a:extLst>
          </p:cNvPr>
          <p:cNvGrpSpPr/>
          <p:nvPr/>
        </p:nvGrpSpPr>
        <p:grpSpPr>
          <a:xfrm>
            <a:off x="5609877" y="584237"/>
            <a:ext cx="5940867" cy="588327"/>
            <a:chOff x="0" y="0"/>
            <a:chExt cx="11881734" cy="1176653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F03A9987-5D35-7DFC-4EB6-D0D348A20577}"/>
                </a:ext>
              </a:extLst>
            </p:cNvPr>
            <p:cNvSpPr txBox="1"/>
            <p:nvPr/>
          </p:nvSpPr>
          <p:spPr>
            <a:xfrm>
              <a:off x="0" y="146884"/>
              <a:ext cx="1490142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48D5EB9F-4464-FEDA-6A19-7FDBC6B5DB8E}"/>
                </a:ext>
              </a:extLst>
            </p:cNvPr>
            <p:cNvSpPr txBox="1"/>
            <p:nvPr/>
          </p:nvSpPr>
          <p:spPr>
            <a:xfrm>
              <a:off x="1982950" y="146884"/>
              <a:ext cx="1504800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E79C059D-DE34-56E8-8D67-1DD00375928D}"/>
                </a:ext>
              </a:extLst>
            </p:cNvPr>
            <p:cNvSpPr txBox="1"/>
            <p:nvPr/>
          </p:nvSpPr>
          <p:spPr>
            <a:xfrm>
              <a:off x="3967860" y="146884"/>
              <a:ext cx="3022532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32FFC17-8E00-A691-7A05-CBFC603FDD89}"/>
                </a:ext>
              </a:extLst>
            </p:cNvPr>
            <p:cNvSpPr txBox="1"/>
            <p:nvPr/>
          </p:nvSpPr>
          <p:spPr>
            <a:xfrm>
              <a:off x="7289560" y="146884"/>
              <a:ext cx="149246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B12B7A9D-2B1B-DEAA-D0DD-5E4060C4D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9287168" y="0"/>
              <a:ext cx="2594566" cy="816109"/>
            </a:xfrm>
            <a:prstGeom prst="rect">
              <a:avLst/>
            </a:prstGeom>
          </p:spPr>
        </p:pic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0CBD1E2B-9B57-5F17-B822-724B5FB046BE}"/>
                </a:ext>
              </a:extLst>
            </p:cNvPr>
            <p:cNvSpPr txBox="1"/>
            <p:nvPr/>
          </p:nvSpPr>
          <p:spPr>
            <a:xfrm>
              <a:off x="9287170" y="146884"/>
              <a:ext cx="237680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B71E4"/>
                  </a:solidFill>
                  <a:latin typeface="+mn-ea"/>
                </a:rPr>
                <a:t>营销策略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1318607" y="3196222"/>
            <a:ext cx="1698680" cy="0"/>
          </a:xfrm>
          <a:prstGeom prst="line">
            <a:avLst/>
          </a:prstGeom>
          <a:ln w="19050" cap="flat">
            <a:solidFill>
              <a:srgbClr val="B7D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4626134" y="3196222"/>
            <a:ext cx="1698680" cy="0"/>
          </a:xfrm>
          <a:prstGeom prst="line">
            <a:avLst/>
          </a:prstGeom>
          <a:ln w="19050" cap="flat">
            <a:solidFill>
              <a:srgbClr val="B7D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3436929" y="4431078"/>
            <a:ext cx="771043" cy="12700"/>
          </a:xfrm>
          <a:prstGeom prst="line">
            <a:avLst/>
          </a:prstGeom>
          <a:ln w="19050" cap="flat">
            <a:solidFill>
              <a:srgbClr val="B7D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7927928" y="3196222"/>
            <a:ext cx="1698680" cy="0"/>
          </a:xfrm>
          <a:prstGeom prst="line">
            <a:avLst/>
          </a:prstGeom>
          <a:ln w="19050" cap="flat">
            <a:solidFill>
              <a:srgbClr val="B7D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738723" y="4431078"/>
            <a:ext cx="771043" cy="12700"/>
          </a:xfrm>
          <a:prstGeom prst="line">
            <a:avLst/>
          </a:prstGeom>
          <a:ln w="19050" cap="flat">
            <a:solidFill>
              <a:srgbClr val="B7D2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6831D4-4322-BF71-5C0C-AA2FC44EF47D}"/>
              </a:ext>
            </a:extLst>
          </p:cNvPr>
          <p:cNvGrpSpPr/>
          <p:nvPr/>
        </p:nvGrpSpPr>
        <p:grpSpPr>
          <a:xfrm>
            <a:off x="663568" y="3567762"/>
            <a:ext cx="10842633" cy="968301"/>
            <a:chOff x="663568" y="3567762"/>
            <a:chExt cx="10842633" cy="968301"/>
          </a:xfrm>
        </p:grpSpPr>
        <p:grpSp>
          <p:nvGrpSpPr>
            <p:cNvPr id="12" name="Group 12"/>
            <p:cNvGrpSpPr/>
            <p:nvPr/>
          </p:nvGrpSpPr>
          <p:grpSpPr>
            <a:xfrm>
              <a:off x="1455466" y="3893507"/>
              <a:ext cx="8270964" cy="316812"/>
              <a:chOff x="0" y="0"/>
              <a:chExt cx="3267541" cy="1251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267541" cy="125160"/>
              </a:xfrm>
              <a:custGeom>
                <a:avLst/>
                <a:gdLst/>
                <a:ahLst/>
                <a:cxnLst/>
                <a:rect l="l" t="t" r="r" b="b"/>
                <a:pathLst>
                  <a:path w="3267541" h="125160">
                    <a:moveTo>
                      <a:pt x="0" y="0"/>
                    </a:moveTo>
                    <a:lnTo>
                      <a:pt x="3267541" y="0"/>
                    </a:lnTo>
                    <a:lnTo>
                      <a:pt x="3267541" y="125160"/>
                    </a:lnTo>
                    <a:lnTo>
                      <a:pt x="0" y="125160"/>
                    </a:lnTo>
                    <a:close/>
                  </a:path>
                </a:pathLst>
              </a:custGeom>
              <a:solidFill>
                <a:srgbClr val="B7D2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+mn-ea"/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9483995" y="3893507"/>
              <a:ext cx="2022206" cy="316812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1741981" y="3893507"/>
              <a:ext cx="2022206" cy="31681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63568" y="3567762"/>
              <a:ext cx="968301" cy="9683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89221" y="3593415"/>
              <a:ext cx="916997" cy="916997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2016687" y="2205147"/>
            <a:ext cx="296171" cy="296171"/>
            <a:chOff x="0" y="0"/>
            <a:chExt cx="592341" cy="59234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192" y="2192"/>
              <a:ext cx="587956" cy="587956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92341" cy="592341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5321039" y="2205147"/>
            <a:ext cx="296171" cy="296171"/>
            <a:chOff x="0" y="0"/>
            <a:chExt cx="592341" cy="59234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192" y="2192"/>
              <a:ext cx="587956" cy="58795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92341" cy="592341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3671421" y="4822944"/>
            <a:ext cx="296171" cy="296171"/>
            <a:chOff x="0" y="0"/>
            <a:chExt cx="592341" cy="592341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192" y="2192"/>
              <a:ext cx="587956" cy="587956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92341" cy="592341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8622833" y="2205147"/>
            <a:ext cx="296171" cy="296171"/>
            <a:chOff x="0" y="0"/>
            <a:chExt cx="592341" cy="592341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192" y="2192"/>
              <a:ext cx="587956" cy="587956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92341" cy="592341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6973215" y="4822944"/>
            <a:ext cx="296171" cy="296171"/>
            <a:chOff x="0" y="0"/>
            <a:chExt cx="592341" cy="592341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192" y="2192"/>
              <a:ext cx="587956" cy="587956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92341" cy="592341"/>
            </a:xfrm>
            <a:prstGeom prst="rect">
              <a:avLst/>
            </a:prstGeom>
          </p:spPr>
        </p:pic>
      </p:grpSp>
      <p:grpSp>
        <p:nvGrpSpPr>
          <p:cNvPr id="42" name="Group 42"/>
          <p:cNvGrpSpPr/>
          <p:nvPr/>
        </p:nvGrpSpPr>
        <p:grpSpPr>
          <a:xfrm>
            <a:off x="2389058" y="2181334"/>
            <a:ext cx="2186473" cy="1103704"/>
            <a:chOff x="0" y="-47625"/>
            <a:chExt cx="4372947" cy="2207406"/>
          </a:xfrm>
        </p:grpSpPr>
        <p:sp>
          <p:nvSpPr>
            <p:cNvPr id="43" name="TextBox 43"/>
            <p:cNvSpPr txBox="1"/>
            <p:nvPr/>
          </p:nvSpPr>
          <p:spPr>
            <a:xfrm>
              <a:off x="0" y="814156"/>
              <a:ext cx="4372947" cy="134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latin typeface="+mn-ea"/>
                </a:rPr>
                <a:t>我们的目标市场是全球范围内的城市和城镇，尤其是那些正在进行智能城市建设的地区。</a:t>
              </a:r>
              <a:endParaRPr lang="en-US" sz="12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目标市场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693410" y="2181334"/>
            <a:ext cx="2186473" cy="1103704"/>
            <a:chOff x="0" y="-47625"/>
            <a:chExt cx="4372947" cy="2207406"/>
          </a:xfrm>
        </p:grpSpPr>
        <p:sp>
          <p:nvSpPr>
            <p:cNvPr id="46" name="TextBox 46"/>
            <p:cNvSpPr txBox="1"/>
            <p:nvPr/>
          </p:nvSpPr>
          <p:spPr>
            <a:xfrm>
              <a:off x="0" y="814156"/>
              <a:ext cx="4372947" cy="134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latin typeface="+mn-ea"/>
                </a:rPr>
                <a:t>我们将根据市场需求和竞争情况定价，并考虑到成本、利润和市场份额等因素。</a:t>
              </a:r>
              <a:endParaRPr lang="en-US" sz="12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价格策略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041234" y="4799132"/>
            <a:ext cx="2186473" cy="1332228"/>
            <a:chOff x="0" y="-47625"/>
            <a:chExt cx="4372947" cy="2664454"/>
          </a:xfrm>
        </p:grpSpPr>
        <p:sp>
          <p:nvSpPr>
            <p:cNvPr id="49" name="TextBox 49"/>
            <p:cNvSpPr txBox="1"/>
            <p:nvPr/>
          </p:nvSpPr>
          <p:spPr>
            <a:xfrm>
              <a:off x="0" y="814156"/>
              <a:ext cx="4372947" cy="1802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latin typeface="+mn-ea"/>
                </a:rPr>
                <a:t>我们将主要通过</a:t>
              </a:r>
              <a:r>
                <a:rPr lang="zh-CN" altLang="en-US" sz="1200" dirty="0">
                  <a:latin typeface="+mn-ea"/>
                </a:rPr>
                <a:t>社交媒体营销将在各大社交媒体平台上进行宣传，包括微信公众号、微博、抖音等平台。</a:t>
              </a:r>
              <a:endParaRPr lang="en-US" sz="12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4372947" cy="61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宣传推广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997761" y="2181334"/>
            <a:ext cx="2186473" cy="1563060"/>
            <a:chOff x="0" y="-47625"/>
            <a:chExt cx="4372947" cy="3126117"/>
          </a:xfrm>
        </p:grpSpPr>
        <p:sp>
          <p:nvSpPr>
            <p:cNvPr id="52" name="TextBox 52"/>
            <p:cNvSpPr txBox="1"/>
            <p:nvPr/>
          </p:nvSpPr>
          <p:spPr>
            <a:xfrm>
              <a:off x="0" y="814156"/>
              <a:ext cx="4372947" cy="2264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latin typeface="+mn-ea"/>
                </a:rPr>
                <a:t>我们将提供全面的客户服务，包括售前咨询、安装指导、售后服务和维修保养等。我们将建立客户服务团队，以确保客户在使用我们的产品时得到最佳体验。</a:t>
              </a:r>
              <a:endParaRPr lang="en-US" sz="12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客户服务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345586" y="4799132"/>
            <a:ext cx="2186473" cy="870563"/>
            <a:chOff x="0" y="-47625"/>
            <a:chExt cx="4372947" cy="1741124"/>
          </a:xfrm>
        </p:grpSpPr>
        <p:sp>
          <p:nvSpPr>
            <p:cNvPr id="55" name="TextBox 55"/>
            <p:cNvSpPr txBox="1"/>
            <p:nvPr/>
          </p:nvSpPr>
          <p:spPr>
            <a:xfrm>
              <a:off x="0" y="814156"/>
              <a:ext cx="4372947" cy="87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latin typeface="+mn-ea"/>
                </a:rPr>
                <a:t>我们将通过线上、线下联动销售渠道销售我们的产品</a:t>
              </a:r>
              <a:endParaRPr lang="en-US" sz="1200" dirty="0">
                <a:solidFill>
                  <a:srgbClr val="494949"/>
                </a:solidFill>
                <a:latin typeface="+mn-ea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4372947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latin typeface="+mn-ea"/>
                </a:rPr>
                <a:t>销售渠道</a:t>
              </a:r>
              <a:endParaRPr lang="en-US" sz="1866" dirty="0">
                <a:solidFill>
                  <a:srgbClr val="3B71E4"/>
                </a:solidFill>
                <a:latin typeface="+mn-ea"/>
              </a:endParaRPr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0365"/>
          <a:stretch>
            <a:fillRect/>
          </a:stretch>
        </p:blipFill>
        <p:spPr>
          <a:xfrm rot="-6792750">
            <a:off x="-530632" y="5087144"/>
            <a:ext cx="3941495" cy="330973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5B12B11-696D-C18D-47E3-2E869DA3CF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753242" y="3651303"/>
            <a:ext cx="803120" cy="801217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1" name="Group 7">
            <a:extLst>
              <a:ext uri="{FF2B5EF4-FFF2-40B4-BE49-F238E27FC236}">
                <a16:creationId xmlns:a16="http://schemas.microsoft.com/office/drawing/2014/main" id="{750C0BF4-3454-6464-6818-8B49AD29FE25}"/>
              </a:ext>
            </a:extLst>
          </p:cNvPr>
          <p:cNvGrpSpPr/>
          <p:nvPr/>
        </p:nvGrpSpPr>
        <p:grpSpPr>
          <a:xfrm>
            <a:off x="5609877" y="584237"/>
            <a:ext cx="5940867" cy="588327"/>
            <a:chOff x="0" y="0"/>
            <a:chExt cx="11881734" cy="1176653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7DE7DD-8C2D-9821-97EE-93056A71A80C}"/>
                </a:ext>
              </a:extLst>
            </p:cNvPr>
            <p:cNvSpPr txBox="1"/>
            <p:nvPr/>
          </p:nvSpPr>
          <p:spPr>
            <a:xfrm>
              <a:off x="0" y="146884"/>
              <a:ext cx="1490142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8E13A96B-82E6-30D8-EC3A-717EAD0903F4}"/>
                </a:ext>
              </a:extLst>
            </p:cNvPr>
            <p:cNvSpPr txBox="1"/>
            <p:nvPr/>
          </p:nvSpPr>
          <p:spPr>
            <a:xfrm>
              <a:off x="1982950" y="146884"/>
              <a:ext cx="1504800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CF47301C-9AF6-E91D-3573-59BC807544AB}"/>
                </a:ext>
              </a:extLst>
            </p:cNvPr>
            <p:cNvSpPr txBox="1"/>
            <p:nvPr/>
          </p:nvSpPr>
          <p:spPr>
            <a:xfrm>
              <a:off x="3967860" y="146884"/>
              <a:ext cx="3022532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BB7B8DBD-3191-C65B-3660-8972E0A7E9CB}"/>
                </a:ext>
              </a:extLst>
            </p:cNvPr>
            <p:cNvSpPr txBox="1"/>
            <p:nvPr/>
          </p:nvSpPr>
          <p:spPr>
            <a:xfrm>
              <a:off x="7289560" y="146884"/>
              <a:ext cx="149246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40" name="Picture 12">
              <a:extLst>
                <a:ext uri="{FF2B5EF4-FFF2-40B4-BE49-F238E27FC236}">
                  <a16:creationId xmlns:a16="http://schemas.microsoft.com/office/drawing/2014/main" id="{02B02107-0E67-6049-5B67-520F638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9287168" y="0"/>
              <a:ext cx="2594566" cy="816109"/>
            </a:xfrm>
            <a:prstGeom prst="rect">
              <a:avLst/>
            </a:prstGeom>
          </p:spPr>
        </p:pic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60EE4309-12BA-FD6B-3D14-20CB918D5105}"/>
                </a:ext>
              </a:extLst>
            </p:cNvPr>
            <p:cNvSpPr txBox="1"/>
            <p:nvPr/>
          </p:nvSpPr>
          <p:spPr>
            <a:xfrm>
              <a:off x="9287170" y="146884"/>
              <a:ext cx="237680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039FA55-8ED6-FF0E-B7D7-369FAF8DC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523798" y="4525876"/>
            <a:ext cx="2634392" cy="2628150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isometricOffAxis2Top"/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2" name="Group 2"/>
          <p:cNvGrpSpPr/>
          <p:nvPr/>
        </p:nvGrpSpPr>
        <p:grpSpPr>
          <a:xfrm>
            <a:off x="514051" y="584238"/>
            <a:ext cx="3644139" cy="588059"/>
            <a:chOff x="0" y="0"/>
            <a:chExt cx="7288276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6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ea typeface="思源黑体-粗体 Bold"/>
                </a:rPr>
                <a:t>盈利模式</a:t>
              </a: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82031" y="1621181"/>
            <a:ext cx="4313835" cy="42985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833543" y="1849861"/>
            <a:ext cx="5672657" cy="1103704"/>
            <a:chOff x="0" y="-47625"/>
            <a:chExt cx="11345315" cy="2207406"/>
          </a:xfrm>
        </p:grpSpPr>
        <p:sp>
          <p:nvSpPr>
            <p:cNvPr id="8" name="TextBox 8"/>
            <p:cNvSpPr txBox="1"/>
            <p:nvPr/>
          </p:nvSpPr>
          <p:spPr>
            <a:xfrm>
              <a:off x="0" y="814156"/>
              <a:ext cx="11345315" cy="134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作为产品的制造商和供应商，我们将直接销售智能路灯和充电站设备给政府和企业客户。我们将采用不同的定价策略，如批量销售、项目定价和定制设计等方式，以满足不同客户的需求。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345315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3B71E4"/>
                  </a:solidFill>
                </a:rPr>
                <a:t>销售智能路灯和充电站设备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33543" y="3461258"/>
            <a:ext cx="5672657" cy="870563"/>
            <a:chOff x="0" y="-47625"/>
            <a:chExt cx="11345315" cy="174112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14156"/>
              <a:ext cx="11345315" cy="87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我们的智能路灯将配备</a:t>
              </a:r>
              <a:r>
                <a:rPr lang="en-US" altLang="zh-CN" sz="1200" dirty="0"/>
                <a:t>LED</a:t>
              </a:r>
              <a:r>
                <a:rPr lang="zh-CN" altLang="en-US" sz="1200" dirty="0"/>
                <a:t>屏幕，广告商可以将广告内容播放在这些屏幕上。我们将通过与广告商的合作，为他们提供创意设计、广告制作和广告投放等一系列广告服务。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45315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3B71E4"/>
                  </a:solidFill>
                </a:rPr>
                <a:t>为广告商提供广告服务：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33543" y="5072654"/>
            <a:ext cx="5672657" cy="870563"/>
            <a:chOff x="0" y="-47625"/>
            <a:chExt cx="11345315" cy="174112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14156"/>
              <a:ext cx="11345315" cy="87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/>
                <a:t>我们的智能路灯还将配备充电插座，为行人、自行车和汽车等不同类型的用户提供充电服务。我们将通过定价策略和营销手段，鼓励用户使用我们的充电服务。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345315" cy="61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3B71E4"/>
                  </a:solidFill>
                </a:rPr>
                <a:t>为用户提供充电服务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D9E8BDCD-EE2B-0F42-3A10-3F7C113BC93B}"/>
              </a:ext>
            </a:extLst>
          </p:cNvPr>
          <p:cNvGrpSpPr/>
          <p:nvPr/>
        </p:nvGrpSpPr>
        <p:grpSpPr>
          <a:xfrm>
            <a:off x="5609877" y="584237"/>
            <a:ext cx="5940867" cy="588327"/>
            <a:chOff x="0" y="0"/>
            <a:chExt cx="11881734" cy="1176653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34A73815-C34D-4FE1-CFB4-A17E66479BB7}"/>
                </a:ext>
              </a:extLst>
            </p:cNvPr>
            <p:cNvSpPr txBox="1"/>
            <p:nvPr/>
          </p:nvSpPr>
          <p:spPr>
            <a:xfrm>
              <a:off x="0" y="146884"/>
              <a:ext cx="1490142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5DC40BE6-B3CE-940D-E791-442F9EF65028}"/>
                </a:ext>
              </a:extLst>
            </p:cNvPr>
            <p:cNvSpPr txBox="1"/>
            <p:nvPr/>
          </p:nvSpPr>
          <p:spPr>
            <a:xfrm>
              <a:off x="1982950" y="146884"/>
              <a:ext cx="1504800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98EAD9F-2260-AC43-6648-E2A7731D9A46}"/>
                </a:ext>
              </a:extLst>
            </p:cNvPr>
            <p:cNvSpPr txBox="1"/>
            <p:nvPr/>
          </p:nvSpPr>
          <p:spPr>
            <a:xfrm>
              <a:off x="3967860" y="146884"/>
              <a:ext cx="3022532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3D88BF2C-E16E-F7CD-CFA0-7A08D7BD7C00}"/>
                </a:ext>
              </a:extLst>
            </p:cNvPr>
            <p:cNvSpPr txBox="1"/>
            <p:nvPr/>
          </p:nvSpPr>
          <p:spPr>
            <a:xfrm>
              <a:off x="7289560" y="146884"/>
              <a:ext cx="149246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32" name="Picture 12">
              <a:extLst>
                <a:ext uri="{FF2B5EF4-FFF2-40B4-BE49-F238E27FC236}">
                  <a16:creationId xmlns:a16="http://schemas.microsoft.com/office/drawing/2014/main" id="{EEEDEB2A-ACC8-2F7C-5F54-9D4794BC7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287168" y="0"/>
              <a:ext cx="2594566" cy="816109"/>
            </a:xfrm>
            <a:prstGeom prst="rect">
              <a:avLst/>
            </a:prstGeom>
          </p:spPr>
        </p:pic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795C963-A71E-33A5-7A9F-D2F18509AF0A}"/>
                </a:ext>
              </a:extLst>
            </p:cNvPr>
            <p:cNvSpPr txBox="1"/>
            <p:nvPr/>
          </p:nvSpPr>
          <p:spPr>
            <a:xfrm>
              <a:off x="9287170" y="146884"/>
              <a:ext cx="237680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1175199" y="3779088"/>
            <a:ext cx="2054632" cy="2117654"/>
            <a:chOff x="0" y="0"/>
            <a:chExt cx="1305883" cy="13459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05883" cy="1345938"/>
            </a:xfrm>
            <a:custGeom>
              <a:avLst/>
              <a:gdLst/>
              <a:ahLst/>
              <a:cxnLst/>
              <a:rect l="l" t="t" r="r" b="b"/>
              <a:pathLst>
                <a:path w="1305883" h="1345938">
                  <a:moveTo>
                    <a:pt x="1181423" y="1345938"/>
                  </a:moveTo>
                  <a:lnTo>
                    <a:pt x="124460" y="1345938"/>
                  </a:lnTo>
                  <a:cubicBezTo>
                    <a:pt x="55880" y="1345938"/>
                    <a:pt x="0" y="1290058"/>
                    <a:pt x="0" y="12214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1423" y="0"/>
                  </a:lnTo>
                  <a:cubicBezTo>
                    <a:pt x="1250003" y="0"/>
                    <a:pt x="1305883" y="55880"/>
                    <a:pt x="1305883" y="124460"/>
                  </a:cubicBezTo>
                  <a:lnTo>
                    <a:pt x="1305883" y="1221478"/>
                  </a:lnTo>
                  <a:cubicBezTo>
                    <a:pt x="1305883" y="1290058"/>
                    <a:pt x="1250003" y="1345938"/>
                    <a:pt x="1181423" y="13459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B79949C-94E6-4D0A-120A-B5371ACD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80952" y="857465"/>
            <a:ext cx="2835821" cy="2829102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21" name="Group 21"/>
          <p:cNvGrpSpPr/>
          <p:nvPr/>
        </p:nvGrpSpPr>
        <p:grpSpPr>
          <a:xfrm>
            <a:off x="514051" y="584238"/>
            <a:ext cx="3644139" cy="588059"/>
            <a:chOff x="0" y="0"/>
            <a:chExt cx="7288276" cy="117611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43500" y="107876"/>
              <a:ext cx="6944776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</a:rPr>
                <a:t>风险预测</a:t>
              </a: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3581" y="3779088"/>
            <a:ext cx="2054632" cy="2223737"/>
            <a:chOff x="0" y="0"/>
            <a:chExt cx="1305883" cy="14133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05883" cy="1413363"/>
            </a:xfrm>
            <a:custGeom>
              <a:avLst/>
              <a:gdLst/>
              <a:ahLst/>
              <a:cxnLst/>
              <a:rect l="l" t="t" r="r" b="b"/>
              <a:pathLst>
                <a:path w="1305883" h="1413363">
                  <a:moveTo>
                    <a:pt x="1181423" y="1413362"/>
                  </a:moveTo>
                  <a:lnTo>
                    <a:pt x="124460" y="1413362"/>
                  </a:lnTo>
                  <a:cubicBezTo>
                    <a:pt x="55880" y="1413362"/>
                    <a:pt x="0" y="1357482"/>
                    <a:pt x="0" y="12889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1423" y="0"/>
                  </a:lnTo>
                  <a:cubicBezTo>
                    <a:pt x="1250003" y="0"/>
                    <a:pt x="1305883" y="55880"/>
                    <a:pt x="1305883" y="124460"/>
                  </a:cubicBezTo>
                  <a:lnTo>
                    <a:pt x="1305883" y="1288903"/>
                  </a:lnTo>
                  <a:cubicBezTo>
                    <a:pt x="1305883" y="1357483"/>
                    <a:pt x="1250003" y="1413363"/>
                    <a:pt x="1181423" y="1413363"/>
                  </a:cubicBezTo>
                  <a:close/>
                </a:path>
              </a:pathLst>
            </a:custGeom>
            <a:solidFill>
              <a:srgbClr val="3B71E4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492859" y="4062638"/>
            <a:ext cx="1419314" cy="105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指市场需求低于预期，导致销售额低于预期的风险</a:t>
            </a:r>
            <a:endParaRPr lang="en-US" sz="1200" dirty="0">
              <a:solidFill>
                <a:schemeClr val="bg1"/>
              </a:solidFill>
              <a:ea typeface="思源黑体-粗体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42071" y="5360992"/>
            <a:ext cx="1720890" cy="30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zh-CN" altLang="en-US" sz="1866" dirty="0">
                <a:solidFill>
                  <a:schemeClr val="bg1"/>
                </a:solidFill>
                <a:ea typeface="思源黑体-粗体 Bold"/>
              </a:rPr>
              <a:t>市场风险</a:t>
            </a:r>
            <a:endParaRPr lang="en-US" sz="1866" dirty="0">
              <a:solidFill>
                <a:schemeClr val="bg1"/>
              </a:solidFill>
              <a:ea typeface="思源黑体-粗体 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3770856" y="3143180"/>
            <a:ext cx="2054632" cy="2859645"/>
            <a:chOff x="0" y="0"/>
            <a:chExt cx="4109264" cy="571929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1271816"/>
              <a:ext cx="4109264" cy="4447474"/>
              <a:chOff x="0" y="0"/>
              <a:chExt cx="1305883" cy="141336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0" y="0"/>
              <a:ext cx="4109264" cy="5507124"/>
              <a:chOff x="0" y="0"/>
              <a:chExt cx="1305883" cy="175010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305883" cy="1750109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750109">
                    <a:moveTo>
                      <a:pt x="1181423" y="1750108"/>
                    </a:moveTo>
                    <a:lnTo>
                      <a:pt x="124460" y="1750108"/>
                    </a:lnTo>
                    <a:cubicBezTo>
                      <a:pt x="55880" y="1750108"/>
                      <a:pt x="0" y="1694228"/>
                      <a:pt x="0" y="16256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625649"/>
                    </a:lnTo>
                    <a:cubicBezTo>
                      <a:pt x="1305883" y="1694229"/>
                      <a:pt x="1250003" y="1750109"/>
                      <a:pt x="1181423" y="17501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635320" y="577852"/>
              <a:ext cx="2838628" cy="2841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/>
                <a:t>由于技术难点难以突破或技术不成熟，导致产品质量不达标或研发周期延长的风险。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33744" y="4435624"/>
              <a:ext cx="3441780" cy="618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技术风险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366512" y="2519364"/>
            <a:ext cx="2054632" cy="3483461"/>
            <a:chOff x="0" y="0"/>
            <a:chExt cx="4109264" cy="69669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2519448"/>
              <a:ext cx="4109264" cy="4447474"/>
              <a:chOff x="0" y="0"/>
              <a:chExt cx="1305883" cy="141336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0" y="0"/>
              <a:ext cx="4109264" cy="6754756"/>
              <a:chOff x="0" y="0"/>
              <a:chExt cx="1305883" cy="214659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05883" cy="2146594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2146594">
                    <a:moveTo>
                      <a:pt x="1181423" y="2146593"/>
                    </a:moveTo>
                    <a:lnTo>
                      <a:pt x="124460" y="2146593"/>
                    </a:lnTo>
                    <a:cubicBezTo>
                      <a:pt x="55880" y="2146593"/>
                      <a:pt x="0" y="2090713"/>
                      <a:pt x="0" y="20221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2022134"/>
                    </a:lnTo>
                    <a:cubicBezTo>
                      <a:pt x="1305883" y="2090714"/>
                      <a:pt x="1250003" y="2146594"/>
                      <a:pt x="1181423" y="2146594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635320" y="577850"/>
              <a:ext cx="2838628" cy="2841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由于原材料价格上涨、生产成本增加等因素导致企业成本增加的风险。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33744" y="5683258"/>
              <a:ext cx="3441780" cy="618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FFFFFF"/>
                  </a:solidFill>
                  <a:ea typeface="思源黑体-粗体 Bold"/>
                </a:rPr>
                <a:t>成本风险</a:t>
              </a:r>
              <a:endParaRPr lang="en-US" sz="1866" dirty="0">
                <a:solidFill>
                  <a:srgbClr val="FFFFFF"/>
                </a:solidFill>
                <a:ea typeface="思源黑体-粗体 Bold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962169" y="1884209"/>
            <a:ext cx="2054632" cy="4118617"/>
            <a:chOff x="0" y="0"/>
            <a:chExt cx="4109264" cy="8237233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3789759"/>
              <a:ext cx="4109264" cy="4447474"/>
              <a:chOff x="0" y="0"/>
              <a:chExt cx="1305883" cy="141336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0" y="0"/>
              <a:ext cx="4109264" cy="8025066"/>
              <a:chOff x="0" y="0"/>
              <a:chExt cx="1305883" cy="255028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305883" cy="2550285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2550285">
                    <a:moveTo>
                      <a:pt x="1181423" y="2550285"/>
                    </a:moveTo>
                    <a:lnTo>
                      <a:pt x="124460" y="2550285"/>
                    </a:lnTo>
                    <a:cubicBezTo>
                      <a:pt x="55880" y="2550285"/>
                      <a:pt x="0" y="2494405"/>
                      <a:pt x="0" y="24258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2425825"/>
                    </a:lnTo>
                    <a:cubicBezTo>
                      <a:pt x="1305883" y="2494405"/>
                      <a:pt x="1250003" y="2550285"/>
                      <a:pt x="1181423" y="25502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635320" y="577852"/>
              <a:ext cx="2838628" cy="2841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/>
                <a:t>由于合同纠纷、知识产权侵权、法律法规变化等因素导致企业产生法律责任的风险</a:t>
              </a:r>
              <a:endParaRPr lang="en-US" sz="1200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33744" y="6953565"/>
              <a:ext cx="3441780" cy="618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法律风险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BF3CF7DD-94BE-29A5-E1B3-E6838663E9C8}"/>
              </a:ext>
            </a:extLst>
          </p:cNvPr>
          <p:cNvGrpSpPr/>
          <p:nvPr/>
        </p:nvGrpSpPr>
        <p:grpSpPr>
          <a:xfrm>
            <a:off x="5609877" y="584237"/>
            <a:ext cx="5940867" cy="588327"/>
            <a:chOff x="0" y="0"/>
            <a:chExt cx="11881734" cy="1176653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D4F1270E-C57F-24A3-C8B0-B28B4789D40D}"/>
                </a:ext>
              </a:extLst>
            </p:cNvPr>
            <p:cNvSpPr txBox="1"/>
            <p:nvPr/>
          </p:nvSpPr>
          <p:spPr>
            <a:xfrm>
              <a:off x="0" y="146884"/>
              <a:ext cx="1490142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72A202E4-B872-CF7A-0281-2EB9BBB307A3}"/>
                </a:ext>
              </a:extLst>
            </p:cNvPr>
            <p:cNvSpPr txBox="1"/>
            <p:nvPr/>
          </p:nvSpPr>
          <p:spPr>
            <a:xfrm>
              <a:off x="1982950" y="146884"/>
              <a:ext cx="1504800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9C169BCB-A647-B0A8-9C0B-62134CABCDF7}"/>
                </a:ext>
              </a:extLst>
            </p:cNvPr>
            <p:cNvSpPr txBox="1"/>
            <p:nvPr/>
          </p:nvSpPr>
          <p:spPr>
            <a:xfrm>
              <a:off x="3967860" y="146884"/>
              <a:ext cx="3022532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207A767E-D47A-8F1C-1293-71D886E3284B}"/>
                </a:ext>
              </a:extLst>
            </p:cNvPr>
            <p:cNvSpPr txBox="1"/>
            <p:nvPr/>
          </p:nvSpPr>
          <p:spPr>
            <a:xfrm>
              <a:off x="7289560" y="146884"/>
              <a:ext cx="149246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00B50817-E117-5CDD-D35F-B1AD9E1A0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287168" y="0"/>
              <a:ext cx="2594566" cy="816109"/>
            </a:xfrm>
            <a:prstGeom prst="rect">
              <a:avLst/>
            </a:prstGeom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5759A8D1-6784-493C-4D38-4E40697163E8}"/>
                </a:ext>
              </a:extLst>
            </p:cNvPr>
            <p:cNvSpPr txBox="1"/>
            <p:nvPr/>
          </p:nvSpPr>
          <p:spPr>
            <a:xfrm>
              <a:off x="9287170" y="146884"/>
              <a:ext cx="237680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4051" y="584238"/>
            <a:ext cx="343498" cy="3434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79949C-94E6-4D0A-120A-B5371ACDB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99259" y="584238"/>
            <a:ext cx="378033" cy="377137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7421C41-80D7-1880-87CE-5F3FA81FF331}"/>
              </a:ext>
            </a:extLst>
          </p:cNvPr>
          <p:cNvGrpSpPr/>
          <p:nvPr/>
        </p:nvGrpSpPr>
        <p:grpSpPr>
          <a:xfrm>
            <a:off x="1175200" y="1776467"/>
            <a:ext cx="2063013" cy="4226359"/>
            <a:chOff x="1175200" y="3755895"/>
            <a:chExt cx="2063013" cy="2246930"/>
          </a:xfrm>
        </p:grpSpPr>
        <p:grpSp>
          <p:nvGrpSpPr>
            <p:cNvPr id="26" name="Group 26"/>
            <p:cNvGrpSpPr/>
            <p:nvPr/>
          </p:nvGrpSpPr>
          <p:grpSpPr>
            <a:xfrm>
              <a:off x="1183581" y="3779088"/>
              <a:ext cx="2054632" cy="2223737"/>
              <a:chOff x="0" y="0"/>
              <a:chExt cx="1305883" cy="141336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1175200" y="3755895"/>
              <a:ext cx="2063013" cy="2189651"/>
              <a:chOff x="-5327" y="-14741"/>
              <a:chExt cx="1311210" cy="139169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5327" y="-14741"/>
                <a:ext cx="1311210" cy="1391698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345938">
                    <a:moveTo>
                      <a:pt x="1181423" y="1345938"/>
                    </a:moveTo>
                    <a:lnTo>
                      <a:pt x="124460" y="1345938"/>
                    </a:lnTo>
                    <a:cubicBezTo>
                      <a:pt x="55880" y="1345938"/>
                      <a:pt x="0" y="1290058"/>
                      <a:pt x="0" y="12214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21478"/>
                    </a:lnTo>
                    <a:cubicBezTo>
                      <a:pt x="1305883" y="1290058"/>
                      <a:pt x="1250003" y="1345938"/>
                      <a:pt x="1181423" y="13459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1492859" y="4062638"/>
              <a:ext cx="1419314" cy="1165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/>
                <a:t>扩大市场推广力度，提高品牌知名度，加强市场调研，充分了解市场需求，根据市场变化调整产品定位和销售策略</a:t>
              </a:r>
              <a:endParaRPr lang="en-US" sz="1200" dirty="0">
                <a:ea typeface="思源黑体-粗体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501240" y="5653766"/>
              <a:ext cx="1419314" cy="164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市场风险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3C413-21A5-CB6D-2322-7E2CA3C84684}"/>
              </a:ext>
            </a:extLst>
          </p:cNvPr>
          <p:cNvGrpSpPr/>
          <p:nvPr/>
        </p:nvGrpSpPr>
        <p:grpSpPr>
          <a:xfrm>
            <a:off x="3770856" y="1884206"/>
            <a:ext cx="2054632" cy="4118621"/>
            <a:chOff x="3770856" y="3143180"/>
            <a:chExt cx="2054632" cy="2859647"/>
          </a:xfrm>
        </p:grpSpPr>
        <p:grpSp>
          <p:nvGrpSpPr>
            <p:cNvPr id="35" name="Group 35"/>
            <p:cNvGrpSpPr/>
            <p:nvPr/>
          </p:nvGrpSpPr>
          <p:grpSpPr>
            <a:xfrm>
              <a:off x="3770856" y="3143180"/>
              <a:ext cx="2054632" cy="2753562"/>
              <a:chOff x="0" y="0"/>
              <a:chExt cx="1305883" cy="175010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305883" cy="1750109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750109">
                    <a:moveTo>
                      <a:pt x="1181423" y="1750108"/>
                    </a:moveTo>
                    <a:lnTo>
                      <a:pt x="124460" y="1750108"/>
                    </a:lnTo>
                    <a:cubicBezTo>
                      <a:pt x="55880" y="1750108"/>
                      <a:pt x="0" y="1694228"/>
                      <a:pt x="0" y="16256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625649"/>
                    </a:lnTo>
                    <a:cubicBezTo>
                      <a:pt x="1305883" y="1694229"/>
                      <a:pt x="1250003" y="1750109"/>
                      <a:pt x="1181423" y="17501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770856" y="3143180"/>
              <a:ext cx="2054632" cy="2859647"/>
              <a:chOff x="0" y="-404170"/>
              <a:chExt cx="1305883" cy="181753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404170"/>
                <a:ext cx="1305883" cy="181753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088516" y="3432106"/>
              <a:ext cx="1419314" cy="149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加强团队建设，提高技术研发水平，引进高水平人才，提高技术研发能力，建立完善的研发流程和质量管理体系。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937727" y="5554644"/>
              <a:ext cx="1720890" cy="309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chemeClr val="bg1"/>
                  </a:solidFill>
                  <a:ea typeface="思源黑体-粗体 Bold"/>
                </a:rPr>
                <a:t>技术风险</a:t>
              </a:r>
              <a:endParaRPr lang="en-US" sz="1866" dirty="0">
                <a:solidFill>
                  <a:schemeClr val="bg1"/>
                </a:solidFill>
                <a:ea typeface="思源黑体-粗体 Bold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F1CCCD-A77A-AA36-9145-0EE2BB8362D9}"/>
              </a:ext>
            </a:extLst>
          </p:cNvPr>
          <p:cNvGrpSpPr/>
          <p:nvPr/>
        </p:nvGrpSpPr>
        <p:grpSpPr>
          <a:xfrm>
            <a:off x="6366512" y="1884205"/>
            <a:ext cx="2054632" cy="4118622"/>
            <a:chOff x="6366512" y="2290355"/>
            <a:chExt cx="2054632" cy="3712471"/>
          </a:xfrm>
        </p:grpSpPr>
        <p:sp>
          <p:nvSpPr>
            <p:cNvPr id="43" name="Freeform 43"/>
            <p:cNvSpPr/>
            <p:nvPr/>
          </p:nvSpPr>
          <p:spPr>
            <a:xfrm>
              <a:off x="6366512" y="2519363"/>
              <a:ext cx="2054632" cy="3483463"/>
            </a:xfrm>
            <a:custGeom>
              <a:avLst/>
              <a:gdLst/>
              <a:ahLst/>
              <a:cxnLst/>
              <a:rect l="l" t="t" r="r" b="b"/>
              <a:pathLst>
                <a:path w="1305883" h="2146594">
                  <a:moveTo>
                    <a:pt x="1181423" y="2146593"/>
                  </a:moveTo>
                  <a:lnTo>
                    <a:pt x="124460" y="2146593"/>
                  </a:lnTo>
                  <a:cubicBezTo>
                    <a:pt x="55880" y="2146593"/>
                    <a:pt x="0" y="2090713"/>
                    <a:pt x="0" y="20221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1423" y="0"/>
                  </a:lnTo>
                  <a:cubicBezTo>
                    <a:pt x="1250003" y="0"/>
                    <a:pt x="1305883" y="55880"/>
                    <a:pt x="1305883" y="124460"/>
                  </a:cubicBezTo>
                  <a:lnTo>
                    <a:pt x="1305883" y="2022134"/>
                  </a:lnTo>
                  <a:cubicBezTo>
                    <a:pt x="1305883" y="2090714"/>
                    <a:pt x="1250003" y="2146594"/>
                    <a:pt x="1181423" y="2146594"/>
                  </a:cubicBezTo>
                  <a:close/>
                </a:path>
              </a:pathLst>
            </a:custGeom>
            <a:solidFill>
              <a:srgbClr val="3B71E4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6366512" y="2290355"/>
              <a:ext cx="2054632" cy="3616843"/>
            </a:xfrm>
            <a:custGeom>
              <a:avLst/>
              <a:gdLst/>
              <a:ahLst/>
              <a:cxnLst/>
              <a:rect l="l" t="t" r="r" b="b"/>
              <a:pathLst>
                <a:path w="1305883" h="1413363">
                  <a:moveTo>
                    <a:pt x="1181423" y="1413362"/>
                  </a:moveTo>
                  <a:lnTo>
                    <a:pt x="124460" y="1413362"/>
                  </a:lnTo>
                  <a:cubicBezTo>
                    <a:pt x="55880" y="1413362"/>
                    <a:pt x="0" y="1357482"/>
                    <a:pt x="0" y="12889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1423" y="0"/>
                  </a:lnTo>
                  <a:cubicBezTo>
                    <a:pt x="1250003" y="0"/>
                    <a:pt x="1305883" y="55880"/>
                    <a:pt x="1305883" y="124460"/>
                  </a:cubicBezTo>
                  <a:lnTo>
                    <a:pt x="1305883" y="1288903"/>
                  </a:lnTo>
                  <a:cubicBezTo>
                    <a:pt x="1305883" y="1357483"/>
                    <a:pt x="1250003" y="1413363"/>
                    <a:pt x="1181423" y="1413363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684172" y="2808289"/>
              <a:ext cx="1419314" cy="1613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/>
                <a:t>加强供应商管理，采用节能减排技术，提高生产效率，在价格上涨时及时调整产品价格。</a:t>
              </a:r>
              <a:endParaRPr lang="en-US" sz="1200" dirty="0">
                <a:ea typeface="思源黑体-粗体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533383" y="5420080"/>
              <a:ext cx="1720890" cy="309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rgbClr val="3B71E4"/>
                  </a:solidFill>
                  <a:ea typeface="思源黑体-粗体 Bold"/>
                </a:rPr>
                <a:t>成本风险</a:t>
              </a:r>
              <a:endParaRPr lang="en-US" sz="1866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08AB4-5681-C5E8-761A-AB6DDE1E772A}"/>
              </a:ext>
            </a:extLst>
          </p:cNvPr>
          <p:cNvGrpSpPr/>
          <p:nvPr/>
        </p:nvGrpSpPr>
        <p:grpSpPr>
          <a:xfrm>
            <a:off x="8962169" y="1884209"/>
            <a:ext cx="2054632" cy="4118617"/>
            <a:chOff x="8962169" y="1884209"/>
            <a:chExt cx="2054632" cy="4118617"/>
          </a:xfrm>
        </p:grpSpPr>
        <p:grpSp>
          <p:nvGrpSpPr>
            <p:cNvPr id="49" name="Group 49"/>
            <p:cNvGrpSpPr/>
            <p:nvPr/>
          </p:nvGrpSpPr>
          <p:grpSpPr>
            <a:xfrm>
              <a:off x="8962169" y="1884209"/>
              <a:ext cx="2054632" cy="4012533"/>
              <a:chOff x="0" y="0"/>
              <a:chExt cx="1305883" cy="255028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305883" cy="2550285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2550285">
                    <a:moveTo>
                      <a:pt x="1181423" y="2550285"/>
                    </a:moveTo>
                    <a:lnTo>
                      <a:pt x="124460" y="2550285"/>
                    </a:lnTo>
                    <a:cubicBezTo>
                      <a:pt x="55880" y="2550285"/>
                      <a:pt x="0" y="2494405"/>
                      <a:pt x="0" y="24258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2425825"/>
                    </a:lnTo>
                    <a:cubicBezTo>
                      <a:pt x="1305883" y="2494405"/>
                      <a:pt x="1250003" y="2550285"/>
                      <a:pt x="1181423" y="25502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8962169" y="1884209"/>
              <a:ext cx="2054632" cy="4118617"/>
              <a:chOff x="0" y="0"/>
              <a:chExt cx="1305883" cy="141336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9279829" y="2173135"/>
              <a:ext cx="1419314" cy="252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加强合同管理，严格遵守合同条款，及时申请专利，注重知识产权保护。关注法律法规变化，及时调整经营策略建立健全的法律风险防范机制，</a:t>
              </a:r>
              <a:endParaRPr lang="en-US" sz="1200" dirty="0">
                <a:solidFill>
                  <a:schemeClr val="bg1"/>
                </a:solidFill>
                <a:ea typeface="思源黑体-粗体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129041" y="5360992"/>
              <a:ext cx="1720890" cy="309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zh-CN" altLang="en-US" sz="1866" dirty="0">
                  <a:solidFill>
                    <a:schemeClr val="bg1"/>
                  </a:solidFill>
                  <a:ea typeface="思源黑体-粗体 Bold"/>
                </a:rPr>
                <a:t>法律风险</a:t>
              </a:r>
              <a:endParaRPr lang="en-US" sz="1866" dirty="0">
                <a:solidFill>
                  <a:schemeClr val="bg1"/>
                </a:solidFill>
                <a:ea typeface="思源黑体-粗体 Bold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85801" y="638176"/>
            <a:ext cx="3472389" cy="53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3B71E4"/>
                </a:solidFill>
              </a:rPr>
              <a:t>风险应对</a:t>
            </a:r>
            <a:endParaRPr lang="en-US" sz="3200" dirty="0">
              <a:solidFill>
                <a:srgbClr val="3B71E4"/>
              </a:solidFill>
              <a:ea typeface="思源黑体-粗体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63433A-273F-B7B6-EB74-89219E64D795}"/>
              </a:ext>
            </a:extLst>
          </p:cNvPr>
          <p:cNvGrpSpPr/>
          <p:nvPr/>
        </p:nvGrpSpPr>
        <p:grpSpPr>
          <a:xfrm>
            <a:off x="5609877" y="584237"/>
            <a:ext cx="5940867" cy="588327"/>
            <a:chOff x="0" y="0"/>
            <a:chExt cx="11881734" cy="1176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F1297A-9AE1-3744-7214-48FE714FF3FA}"/>
                </a:ext>
              </a:extLst>
            </p:cNvPr>
            <p:cNvSpPr txBox="1"/>
            <p:nvPr/>
          </p:nvSpPr>
          <p:spPr>
            <a:xfrm>
              <a:off x="0" y="146884"/>
              <a:ext cx="1490142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sz="1466">
                  <a:solidFill>
                    <a:srgbClr val="494949"/>
                  </a:solidFill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261AC-F6AF-CA1A-FA95-6AA49E74CA49}"/>
                </a:ext>
              </a:extLst>
            </p:cNvPr>
            <p:cNvSpPr txBox="1"/>
            <p:nvPr/>
          </p:nvSpPr>
          <p:spPr>
            <a:xfrm>
              <a:off x="1982950" y="146884"/>
              <a:ext cx="1504800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E60BED-B46E-0E53-829F-644777562377}"/>
                </a:ext>
              </a:extLst>
            </p:cNvPr>
            <p:cNvSpPr txBox="1"/>
            <p:nvPr/>
          </p:nvSpPr>
          <p:spPr>
            <a:xfrm>
              <a:off x="3967860" y="146884"/>
              <a:ext cx="3022532" cy="50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5AC29-039F-214D-EC83-758EF8217C40}"/>
                </a:ext>
              </a:extLst>
            </p:cNvPr>
            <p:cNvSpPr txBox="1"/>
            <p:nvPr/>
          </p:nvSpPr>
          <p:spPr>
            <a:xfrm>
              <a:off x="7289560" y="146884"/>
              <a:ext cx="149246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6D36B8-76D2-2EAA-1FE1-BD5837D35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287168" y="0"/>
              <a:ext cx="2594566" cy="8161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3C6BA3-A8F2-F1AC-5740-91F598FC981B}"/>
                </a:ext>
              </a:extLst>
            </p:cNvPr>
            <p:cNvSpPr txBox="1"/>
            <p:nvPr/>
          </p:nvSpPr>
          <p:spPr>
            <a:xfrm>
              <a:off x="9287170" y="146884"/>
              <a:ext cx="237680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微软雅黑" panose="020B0503020204020204" pitchFamily="34" charset="-12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8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88245" y="1177384"/>
            <a:ext cx="848987" cy="84898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5ABD68-E2B6-58E2-5102-79DC17477B8C}"/>
              </a:ext>
            </a:extLst>
          </p:cNvPr>
          <p:cNvGrpSpPr/>
          <p:nvPr/>
        </p:nvGrpSpPr>
        <p:grpSpPr>
          <a:xfrm>
            <a:off x="5243536" y="1177383"/>
            <a:ext cx="6262665" cy="4831564"/>
            <a:chOff x="7865303" y="1766075"/>
            <a:chExt cx="9393997" cy="72473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865303" y="4367537"/>
              <a:ext cx="4645884" cy="46458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252833" y="1766075"/>
              <a:ext cx="9006467" cy="675485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19703">
            <a:off x="379244" y="888146"/>
            <a:ext cx="915992" cy="91599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65209">
            <a:off x="11330910" y="577599"/>
            <a:ext cx="350581" cy="35058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14249">
            <a:off x="4500620" y="5611437"/>
            <a:ext cx="416281" cy="416281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4B8B7B6E-BDC8-B6A2-E8AE-B0BEB77A6C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700000">
            <a:off x="7336760" y="2748504"/>
            <a:ext cx="7476889" cy="74768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3FC05C-D292-4176-12CD-44D120ABD9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9591166" y="4998075"/>
            <a:ext cx="3016731" cy="3009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418C07BD-421E-BF5D-5AA5-0B3DC4BB1C2A}"/>
              </a:ext>
            </a:extLst>
          </p:cNvPr>
          <p:cNvGrpSpPr/>
          <p:nvPr/>
        </p:nvGrpSpPr>
        <p:grpSpPr>
          <a:xfrm>
            <a:off x="685800" y="1837543"/>
            <a:ext cx="5410200" cy="2489701"/>
            <a:chOff x="0" y="-9525"/>
            <a:chExt cx="10820400" cy="4979401"/>
          </a:xfrm>
        </p:grpSpPr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ABA37E30-BAF3-5B33-2182-044D8BBE5B62}"/>
                </a:ext>
              </a:extLst>
            </p:cNvPr>
            <p:cNvSpPr txBox="1"/>
            <p:nvPr/>
          </p:nvSpPr>
          <p:spPr>
            <a:xfrm>
              <a:off x="0" y="-9525"/>
              <a:ext cx="10820400" cy="266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1"/>
                </a:lnSpc>
              </a:pPr>
              <a:r>
                <a:rPr lang="en-US" sz="8667" dirty="0" err="1">
                  <a:solidFill>
                    <a:srgbClr val="707070"/>
                  </a:solidFill>
                  <a:ea typeface="思源黑体-粗体 Bold"/>
                </a:rPr>
                <a:t>谢谢观看</a:t>
              </a:r>
              <a:endParaRPr lang="en-US" sz="8667" dirty="0">
                <a:solidFill>
                  <a:srgbClr val="707070"/>
                </a:solidFill>
                <a:ea typeface="思源黑体-粗体 Bold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3F6CBD6C-6FD1-6E0C-DE00-339F6B8BA9E5}"/>
                </a:ext>
              </a:extLst>
            </p:cNvPr>
            <p:cNvSpPr txBox="1"/>
            <p:nvPr/>
          </p:nvSpPr>
          <p:spPr>
            <a:xfrm>
              <a:off x="0" y="2969328"/>
              <a:ext cx="10820400" cy="200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6533" dirty="0">
                  <a:solidFill>
                    <a:srgbClr val="3B71E4"/>
                  </a:solidFill>
                  <a:latin typeface="Carmela Bold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0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1920" y="1989942"/>
            <a:ext cx="6096000" cy="3969379"/>
            <a:chOff x="0" y="0"/>
            <a:chExt cx="3272790" cy="2131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2790" cy="2131060"/>
            </a:xfrm>
            <a:custGeom>
              <a:avLst/>
              <a:gdLst/>
              <a:ahLst/>
              <a:cxnLst/>
              <a:rect l="l" t="t" r="r" b="b"/>
              <a:pathLst>
                <a:path w="3272790" h="213106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601" r="-262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532001" y="593321"/>
            <a:ext cx="6016873" cy="408055"/>
            <a:chOff x="0" y="0"/>
            <a:chExt cx="12033746" cy="81610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94566" cy="81610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55754" y="146860"/>
              <a:ext cx="208321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 dirty="0" err="1">
                  <a:solidFill>
                    <a:srgbClr val="494949"/>
                  </a:solidFill>
                  <a:ea typeface="思源黑体 2"/>
                </a:rPr>
                <a:t>项目介绍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0881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27302" y="141730"/>
              <a:ext cx="2043548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095488" y="125826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372912" y="146860"/>
              <a:ext cx="1660834" cy="4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012068">
            <a:off x="9578125" y="5430249"/>
            <a:ext cx="3941495" cy="369248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DB448E6-A1AE-22FD-2538-DB3B23B25A9B}"/>
              </a:ext>
            </a:extLst>
          </p:cNvPr>
          <p:cNvGrpSpPr/>
          <p:nvPr/>
        </p:nvGrpSpPr>
        <p:grpSpPr>
          <a:xfrm>
            <a:off x="1835863" y="494342"/>
            <a:ext cx="1793383" cy="572183"/>
            <a:chOff x="685800" y="584238"/>
            <a:chExt cx="1793383" cy="572183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135686" y="584238"/>
              <a:ext cx="343497" cy="34349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685800" y="622300"/>
              <a:ext cx="1764781" cy="534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3B71E4"/>
                  </a:solidFill>
                  <a:ea typeface="思源黑体-粗体 Bold"/>
                </a:rPr>
                <a:t>项目概述</a:t>
              </a: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E77F0CE-7CDF-B4C8-FA82-DDFA897A26BB}"/>
              </a:ext>
            </a:extLst>
          </p:cNvPr>
          <p:cNvGrpSpPr/>
          <p:nvPr/>
        </p:nvGrpSpPr>
        <p:grpSpPr>
          <a:xfrm>
            <a:off x="6237920" y="1797059"/>
            <a:ext cx="5812160" cy="3517761"/>
            <a:chOff x="0" y="398160"/>
            <a:chExt cx="9111319" cy="5171987"/>
          </a:xfrm>
        </p:grpSpPr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96530F96-F4C0-B506-26BE-5E7F25822494}"/>
                </a:ext>
              </a:extLst>
            </p:cNvPr>
            <p:cNvSpPr txBox="1"/>
            <p:nvPr/>
          </p:nvSpPr>
          <p:spPr>
            <a:xfrm>
              <a:off x="222478" y="1789224"/>
              <a:ext cx="8888841" cy="3780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城市化进程的加快，城市规模越来越大，对能源和交通的需求也越来越高。同时，随着电动汽车和智能手机的普及，市民对充电设施的需求也越来越高。然而，传统的路灯只能提供照明服务，无法满足市民的多元化需求，因此需要智能路灯充电系统的开发和应用。同时针对现下“万物互联”的趋势，我们也开发出了辅助产品的“哪都能充”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为用户寻找充电点，使用充电功能，交流充电心得，监测充电情况以及及时上报维修等功能，同时为方便管理员管理用户和统计数据，我们团队还开发出了后台数据管理系统。</a:t>
              </a:r>
              <a:endParaRPr lang="en-US" sz="14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9">
              <a:extLst>
                <a:ext uri="{FF2B5EF4-FFF2-40B4-BE49-F238E27FC236}">
                  <a16:creationId xmlns:a16="http://schemas.microsoft.com/office/drawing/2014/main" id="{375428BB-1D13-CD5D-7FA5-0A738B9E7DE9}"/>
                </a:ext>
              </a:extLst>
            </p:cNvPr>
            <p:cNvSpPr txBox="1"/>
            <p:nvPr/>
          </p:nvSpPr>
          <p:spPr>
            <a:xfrm>
              <a:off x="0" y="398160"/>
              <a:ext cx="9111319" cy="977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zh-CN" altLang="en-US" sz="2800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“哪都能充”</a:t>
              </a:r>
              <a:r>
                <a:rPr lang="en-US" sz="2800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APP-</a:t>
              </a:r>
              <a:r>
                <a:rPr lang="zh-CN" altLang="en-US" sz="2800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智能路灯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DDA0184F-DD1A-683E-6632-9F6F7B55F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" y="2218628"/>
            <a:ext cx="6099156" cy="3829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9580C-ADF4-1DA0-DFDC-6FA216EF8B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95822" y="176890"/>
            <a:ext cx="1447006" cy="1443577"/>
          </a:xfrm>
          <a:prstGeom prst="ellipse">
            <a:avLst/>
          </a:prstGeom>
          <a:ln w="63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800133-116F-38E5-C468-8FA244C3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1624614" y="1259852"/>
            <a:ext cx="3865889" cy="3856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98" b="49083"/>
          <a:stretch>
            <a:fillRect/>
          </a:stretch>
        </p:blipFill>
        <p:spPr>
          <a:xfrm rot="2700000">
            <a:off x="4230016" y="-3153373"/>
            <a:ext cx="12911769" cy="13174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058503" y="848450"/>
            <a:ext cx="822806" cy="822806"/>
            <a:chOff x="0" y="0"/>
            <a:chExt cx="1645613" cy="1645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469906" y="4102171"/>
            <a:ext cx="822806" cy="822806"/>
            <a:chOff x="0" y="0"/>
            <a:chExt cx="1645613" cy="16456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39272" y="439272"/>
              <a:ext cx="767070" cy="7670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6058503" y="5186745"/>
            <a:ext cx="822806" cy="822806"/>
            <a:chOff x="0" y="0"/>
            <a:chExt cx="1645613" cy="16456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91" y="6091"/>
              <a:ext cx="1633431" cy="16334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645613" cy="1645613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74138" y="474138"/>
              <a:ext cx="697336" cy="69733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7300710" y="1060939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项目介绍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687C3FB-49A1-2098-C703-0CF9A7DC732D}"/>
              </a:ext>
            </a:extLst>
          </p:cNvPr>
          <p:cNvGrpSpPr/>
          <p:nvPr/>
        </p:nvGrpSpPr>
        <p:grpSpPr>
          <a:xfrm>
            <a:off x="6469906" y="1933023"/>
            <a:ext cx="4644054" cy="822806"/>
            <a:chOff x="9704858" y="2899534"/>
            <a:chExt cx="6966081" cy="1234209"/>
          </a:xfrm>
        </p:grpSpPr>
        <p:grpSp>
          <p:nvGrpSpPr>
            <p:cNvPr id="7" name="Group 7"/>
            <p:cNvGrpSpPr/>
            <p:nvPr/>
          </p:nvGrpSpPr>
          <p:grpSpPr>
            <a:xfrm>
              <a:off x="9704858" y="2899534"/>
              <a:ext cx="1234209" cy="1234209"/>
              <a:chOff x="0" y="0"/>
              <a:chExt cx="1645613" cy="1645613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9272" y="474138"/>
                <a:ext cx="767070" cy="697336"/>
              </a:xfrm>
              <a:prstGeom prst="rect">
                <a:avLst/>
              </a:prstGeom>
            </p:spPr>
          </p:pic>
        </p:grpSp>
        <p:sp>
          <p:nvSpPr>
            <p:cNvPr id="31" name="TextBox 31"/>
            <p:cNvSpPr txBox="1"/>
            <p:nvPr/>
          </p:nvSpPr>
          <p:spPr>
            <a:xfrm>
              <a:off x="11493330" y="3247624"/>
              <a:ext cx="5177609" cy="60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行业与市场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D54A66-0305-E2E5-08E0-8B48EB4506DE}"/>
              </a:ext>
            </a:extLst>
          </p:cNvPr>
          <p:cNvGrpSpPr/>
          <p:nvPr/>
        </p:nvGrpSpPr>
        <p:grpSpPr>
          <a:xfrm>
            <a:off x="6634754" y="3017597"/>
            <a:ext cx="4537805" cy="822806"/>
            <a:chOff x="9952131" y="4526395"/>
            <a:chExt cx="6806707" cy="1234209"/>
          </a:xfrm>
        </p:grpSpPr>
        <p:grpSp>
          <p:nvGrpSpPr>
            <p:cNvPr id="11" name="Group 11"/>
            <p:cNvGrpSpPr/>
            <p:nvPr/>
          </p:nvGrpSpPr>
          <p:grpSpPr>
            <a:xfrm>
              <a:off x="9952131" y="4526395"/>
              <a:ext cx="1234209" cy="1234209"/>
              <a:chOff x="0" y="0"/>
              <a:chExt cx="1645613" cy="164561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1" y="6091"/>
                <a:ext cx="1633431" cy="1633431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1645613" cy="1645613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5098" y="414241"/>
                <a:ext cx="735417" cy="817130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11581228" y="4845081"/>
              <a:ext cx="5177610" cy="610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思源黑体-粗体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产品与服务</a:t>
              </a:r>
              <a:endPara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12287" y="5515012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商业挑战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9783" y="4340025"/>
            <a:ext cx="3451739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-粗体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财务计划</a:t>
            </a:r>
            <a:endParaRPr lang="en-US" sz="23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思源黑体-粗体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871886" y="2498016"/>
            <a:ext cx="3371343" cy="1339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sz="8164" dirty="0" err="1">
                <a:solidFill>
                  <a:srgbClr val="FFFFFF"/>
                </a:solidFill>
                <a:ea typeface="思源黑体-粗体 Bold"/>
              </a:rPr>
              <a:t>目录</a:t>
            </a:r>
            <a:endParaRPr lang="en-US" sz="8164" dirty="0">
              <a:solidFill>
                <a:srgbClr val="FFFFFF"/>
              </a:solidFill>
              <a:ea typeface="思源黑体-粗体 Bold"/>
            </a:endParaRPr>
          </a:p>
        </p:txBody>
      </p:sp>
    </p:spTree>
    <p:extLst>
      <p:ext uri="{BB962C8B-B14F-4D97-AF65-F5344CB8AC3E}">
        <p14:creationId xmlns:p14="http://schemas.microsoft.com/office/powerpoint/2010/main" val="29120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>
            <a:extLst>
              <a:ext uri="{FF2B5EF4-FFF2-40B4-BE49-F238E27FC236}">
                <a16:creationId xmlns:a16="http://schemas.microsoft.com/office/drawing/2014/main" id="{9C5BDEB9-4497-6974-E50F-3A68927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61608" y="-1251751"/>
            <a:ext cx="4144593" cy="468075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3576247" cy="6858000"/>
            <a:chOff x="0" y="0"/>
            <a:chExt cx="14128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838" cy="2709333"/>
            </a:xfrm>
            <a:custGeom>
              <a:avLst/>
              <a:gdLst/>
              <a:ahLst/>
              <a:cxnLst/>
              <a:rect l="l" t="t" r="r" b="b"/>
              <a:pathLst>
                <a:path w="1412838" h="2709333">
                  <a:moveTo>
                    <a:pt x="0" y="0"/>
                  </a:moveTo>
                  <a:lnTo>
                    <a:pt x="1412838" y="0"/>
                  </a:lnTo>
                  <a:lnTo>
                    <a:pt x="14128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71E4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5139" y="1861535"/>
            <a:ext cx="2945969" cy="9266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63236" y="4360817"/>
            <a:ext cx="461734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8"/>
              </a:lnSpc>
              <a:spcBef>
                <a:spcPct val="0"/>
              </a:spcBef>
            </a:pPr>
            <a:r>
              <a:rPr lang="zh-CN" altLang="en-US" sz="6698" dirty="0">
                <a:solidFill>
                  <a:srgbClr val="494949"/>
                </a:solidFill>
                <a:ea typeface="思源黑体-粗体 Bold"/>
              </a:rPr>
              <a:t>行业与市场</a:t>
            </a:r>
            <a:endParaRPr lang="en-US" sz="6698" dirty="0">
              <a:solidFill>
                <a:srgbClr val="494949"/>
              </a:solidFill>
              <a:ea typeface="思源黑体-粗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2989" y="864617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ea typeface="思源黑体-粗体 Bold"/>
              </a:rPr>
              <a:t>项目介绍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989" y="1968762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3B71E4"/>
                </a:solidFill>
                <a:ea typeface="思源黑体-粗体 Bold"/>
              </a:rPr>
              <a:t>行业与市场</a:t>
            </a:r>
            <a:endParaRPr lang="en-US" sz="2399" dirty="0">
              <a:solidFill>
                <a:srgbClr val="3B71E4"/>
              </a:solidFill>
              <a:ea typeface="思源黑体-粗体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2989" y="3072907"/>
            <a:ext cx="287325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产品与服务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2989" y="5281196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商业挑战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2989" y="4177051"/>
            <a:ext cx="2873258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zh-CN" altLang="en-US" sz="2399" dirty="0">
                <a:solidFill>
                  <a:srgbClr val="FFFFFF"/>
                </a:solidFill>
                <a:ea typeface="思源黑体-粗体 Bold"/>
              </a:rPr>
              <a:t>财务计划</a:t>
            </a:r>
            <a:endParaRPr lang="en-US" sz="2399" dirty="0">
              <a:solidFill>
                <a:srgbClr val="FFFFFF"/>
              </a:solidFill>
              <a:ea typeface="思源黑体-粗体 Bold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4F919F-F403-D65A-71A7-B19F04D41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710401" y="613823"/>
            <a:ext cx="1447006" cy="144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052" y="584238"/>
            <a:ext cx="3644138" cy="588059"/>
            <a:chOff x="0" y="0"/>
            <a:chExt cx="7288275" cy="11761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6995" cy="68699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3500" y="107876"/>
              <a:ext cx="6944775" cy="106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zh-CN" altLang="en-US" sz="3200" dirty="0">
                  <a:solidFill>
                    <a:srgbClr val="3B71E4"/>
                  </a:solidFill>
                  <a:ea typeface="思源黑体-粗体 Bold"/>
                </a:rPr>
                <a:t>发展背景</a:t>
              </a:r>
              <a:endParaRPr lang="en-US" sz="3200" dirty="0">
                <a:solidFill>
                  <a:srgbClr val="3B71E4"/>
                </a:solidFill>
                <a:ea typeface="思源黑体-粗体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2363214"/>
            <a:ext cx="5220891" cy="3729787"/>
            <a:chOff x="0" y="0"/>
            <a:chExt cx="10441781" cy="699516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441781" cy="6995160"/>
              <a:chOff x="0" y="0"/>
              <a:chExt cx="2856893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180308" y="2999998"/>
              <a:ext cx="6569863" cy="2629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ea typeface="思源黑体-粗体"/>
                </a:rPr>
                <a:t>从政策端来看，</a:t>
              </a:r>
              <a:r>
                <a:rPr lang="en-US" altLang="zh-CN" sz="1600" dirty="0">
                  <a:solidFill>
                    <a:srgbClr val="FFFFFF"/>
                  </a:solidFill>
                  <a:ea typeface="思源黑体-粗体"/>
                </a:rPr>
                <a:t>2018-2021</a:t>
              </a:r>
              <a:r>
                <a:rPr lang="zh-CN" altLang="en-US" sz="1600" dirty="0">
                  <a:solidFill>
                    <a:srgbClr val="FFFFFF"/>
                  </a:solidFill>
                  <a:ea typeface="思源黑体-粗体"/>
                </a:rPr>
                <a:t>年国家出台多项政策鼓励地方建设智能灯杆以加快</a:t>
              </a:r>
              <a:r>
                <a:rPr lang="en-US" altLang="zh-CN" sz="1600" dirty="0">
                  <a:solidFill>
                    <a:srgbClr val="FFFFFF"/>
                  </a:solidFill>
                  <a:ea typeface="思源黑体-粗体"/>
                </a:rPr>
                <a:t>5G</a:t>
              </a:r>
              <a:r>
                <a:rPr lang="zh-CN" altLang="en-US" sz="1600" dirty="0">
                  <a:solidFill>
                    <a:srgbClr val="FFFFFF"/>
                  </a:solidFill>
                  <a:ea typeface="思源黑体-粗体"/>
                </a:rPr>
                <a:t>网络建设部署。</a:t>
              </a:r>
              <a:endParaRPr lang="en-US" sz="1600" dirty="0">
                <a:solidFill>
                  <a:srgbClr val="FFFFFF"/>
                </a:solidFill>
                <a:ea typeface="思源黑体-粗体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80308" y="1252597"/>
              <a:ext cx="6041353" cy="74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400" dirty="0">
                  <a:solidFill>
                    <a:srgbClr val="FFFFFF"/>
                  </a:solidFill>
                  <a:ea typeface="思源黑体-粗体 Bold"/>
                </a:rPr>
                <a:t>国家政策</a:t>
              </a:r>
              <a:endParaRPr lang="en-US" sz="2400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80308" y="2387823"/>
              <a:ext cx="7794051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5309" y="2363214"/>
            <a:ext cx="5220891" cy="3497580"/>
            <a:chOff x="0" y="0"/>
            <a:chExt cx="10441781" cy="699516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441781" cy="6995160"/>
              <a:chOff x="0" y="0"/>
              <a:chExt cx="2856893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537054" y="3019218"/>
              <a:ext cx="7233785" cy="2767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99"/>
                </a:lnSpc>
              </a:pPr>
              <a:r>
                <a:rPr lang="zh-CN" altLang="en-US" sz="1466" dirty="0">
                  <a:solidFill>
                    <a:srgbClr val="494949"/>
                  </a:solidFill>
                  <a:ea typeface="思源黑体-粗体"/>
                </a:rPr>
                <a:t>从社会端来看，智能照明市场持续增长。</a:t>
              </a:r>
              <a:r>
                <a:rPr lang="en-US" altLang="zh-CN" sz="1466" dirty="0">
                  <a:solidFill>
                    <a:srgbClr val="494949"/>
                  </a:solidFill>
                  <a:ea typeface="思源黑体-粗体"/>
                </a:rPr>
                <a:t>2021</a:t>
              </a:r>
              <a:r>
                <a:rPr lang="zh-CN" altLang="en-US" sz="1466" dirty="0">
                  <a:solidFill>
                    <a:srgbClr val="494949"/>
                  </a:solidFill>
                  <a:ea typeface="思源黑体-粗体"/>
                </a:rPr>
                <a:t>年我国智能照明应用领域中，工商业智能照明应用占比最高，为</a:t>
              </a:r>
              <a:r>
                <a:rPr lang="en-US" altLang="zh-CN" sz="1466" dirty="0">
                  <a:solidFill>
                    <a:srgbClr val="494949"/>
                  </a:solidFill>
                  <a:ea typeface="思源黑体-粗体"/>
                </a:rPr>
                <a:t>57.21%</a:t>
              </a:r>
              <a:r>
                <a:rPr lang="zh-CN" altLang="en-US" sz="1466" dirty="0">
                  <a:solidFill>
                    <a:srgbClr val="494949"/>
                  </a:solidFill>
                  <a:ea typeface="思源黑体-粗体"/>
                </a:rPr>
                <a:t>，其次为家居智能照明应用领域和户外智能照明应用领域占比分别为</a:t>
              </a:r>
              <a:r>
                <a:rPr lang="en-US" altLang="zh-CN" sz="1466" dirty="0">
                  <a:solidFill>
                    <a:srgbClr val="494949"/>
                  </a:solidFill>
                  <a:ea typeface="思源黑体-粗体"/>
                </a:rPr>
                <a:t>21.36%</a:t>
              </a:r>
              <a:r>
                <a:rPr lang="zh-CN" altLang="en-US" sz="1466" dirty="0">
                  <a:solidFill>
                    <a:srgbClr val="494949"/>
                  </a:solidFill>
                  <a:ea typeface="思源黑体-粗体"/>
                </a:rPr>
                <a:t>和</a:t>
              </a:r>
              <a:r>
                <a:rPr lang="en-US" altLang="zh-CN" sz="1466" dirty="0">
                  <a:solidFill>
                    <a:srgbClr val="494949"/>
                  </a:solidFill>
                  <a:ea typeface="思源黑体-粗体"/>
                </a:rPr>
                <a:t>12.16%</a:t>
              </a:r>
              <a:endParaRPr lang="en-US" sz="1466" dirty="0">
                <a:solidFill>
                  <a:srgbClr val="494949"/>
                </a:solidFill>
                <a:ea typeface="思源黑体-粗体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223456" y="1252597"/>
              <a:ext cx="6041352" cy="80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2400" dirty="0">
                  <a:solidFill>
                    <a:srgbClr val="3B71E4"/>
                  </a:solidFill>
                  <a:ea typeface="思源黑体-粗体 Bold"/>
                </a:rPr>
                <a:t>社会</a:t>
              </a:r>
              <a:r>
                <a:rPr lang="en-US" sz="2400" dirty="0" err="1">
                  <a:solidFill>
                    <a:srgbClr val="3B71E4"/>
                  </a:solidFill>
                  <a:ea typeface="思源黑体-粗体 Bold"/>
                </a:rPr>
                <a:t>市场</a:t>
              </a:r>
              <a:endParaRPr lang="en-US" sz="2400" dirty="0">
                <a:solidFill>
                  <a:srgbClr val="3B71E4"/>
                </a:solidFill>
                <a:ea typeface="思源黑体-粗体 Bold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1470758" y="2546351"/>
              <a:ext cx="7794051" cy="0"/>
            </a:xfrm>
            <a:prstGeom prst="line">
              <a:avLst/>
            </a:prstGeom>
            <a:ln w="12700" cap="flat">
              <a:solidFill>
                <a:srgbClr val="49494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17159" y="146860"/>
              <a:ext cx="1660832" cy="4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7D2DBE3-08D1-9477-C0B0-2F78632B9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942152" y="3505279"/>
            <a:ext cx="2123832" cy="21187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4052" y="584238"/>
            <a:ext cx="343498" cy="34349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F88D1659-5303-4063-A586-FF2ECE6FB43A}"/>
              </a:ext>
            </a:extLst>
          </p:cNvPr>
          <p:cNvGrpSpPr/>
          <p:nvPr/>
        </p:nvGrpSpPr>
        <p:grpSpPr>
          <a:xfrm>
            <a:off x="8817" y="360016"/>
            <a:ext cx="11589005" cy="6137966"/>
            <a:chOff x="8817" y="360016"/>
            <a:chExt cx="11589005" cy="6137966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5687402C-10FF-1CA8-3516-EFE43998617A}"/>
                </a:ext>
              </a:extLst>
            </p:cNvPr>
            <p:cNvSpPr/>
            <p:nvPr/>
          </p:nvSpPr>
          <p:spPr>
            <a:xfrm rot="5400000">
              <a:off x="5618442" y="518602"/>
              <a:ext cx="5243655" cy="6715104"/>
            </a:xfrm>
            <a:custGeom>
              <a:avLst/>
              <a:gdLst/>
              <a:ahLst/>
              <a:cxnLst/>
              <a:rect l="l" t="t" r="r" b="b"/>
              <a:pathLst>
                <a:path w="2856893" h="1913890">
                  <a:moveTo>
                    <a:pt x="273243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32433" y="0"/>
                  </a:lnTo>
                  <a:cubicBezTo>
                    <a:pt x="2801013" y="0"/>
                    <a:pt x="2856893" y="55880"/>
                    <a:pt x="2856893" y="124460"/>
                  </a:cubicBezTo>
                  <a:lnTo>
                    <a:pt x="2856893" y="1789430"/>
                  </a:lnTo>
                  <a:cubicBezTo>
                    <a:pt x="2856893" y="1858010"/>
                    <a:pt x="2801013" y="1913890"/>
                    <a:pt x="2732433" y="1913890"/>
                  </a:cubicBezTo>
                  <a:close/>
                </a:path>
              </a:pathLst>
            </a:custGeom>
            <a:solidFill>
              <a:srgbClr val="3B71E4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8817" y="360016"/>
              <a:ext cx="5451041" cy="6137966"/>
              <a:chOff x="4621" y="-61047"/>
              <a:chExt cx="2856893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621" y="-61047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3B71E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695716" y="1972798"/>
            <a:ext cx="3867965" cy="3371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2021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月住建部联合多部门印发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物联网新型基础设施建设三年行动计划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(2021-2023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)》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中明确提到，推进基于数字化、网络化、智能化的新型城市基础设施建设。推动智慧管廊、智能表计、智慧灯杆等感知终端的建设和规模化应用部署。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7099" y="790951"/>
            <a:ext cx="148778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rgbClr val="FFFFFF"/>
                </a:solidFill>
                <a:ea typeface="思源黑体-粗体 Bold"/>
              </a:rPr>
              <a:t>国家政策</a:t>
            </a:r>
            <a:endParaRPr lang="en-US" sz="2400" dirty="0">
              <a:solidFill>
                <a:srgbClr val="FFFFFF"/>
              </a:solidFill>
              <a:ea typeface="思源黑体-粗体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94864" y="1405078"/>
            <a:ext cx="4068817" cy="0"/>
          </a:xfrm>
          <a:prstGeom prst="line">
            <a:avLst/>
          </a:prstGeom>
          <a:ln w="127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17159" y="146860"/>
              <a:ext cx="1660832" cy="4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684A1-0E82-710C-675A-A0A889A9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3" b="5153"/>
          <a:stretch>
            <a:fillRect/>
          </a:stretch>
        </p:blipFill>
        <p:spPr bwMode="auto">
          <a:xfrm>
            <a:off x="5837765" y="1458912"/>
            <a:ext cx="52959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BB9254-E0F0-B181-9F52-DA4DBDF6A7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451881" y="452310"/>
            <a:ext cx="862519" cy="860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237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4052" y="584238"/>
            <a:ext cx="343498" cy="34349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285308" y="666751"/>
            <a:ext cx="5593013" cy="5760682"/>
            <a:chOff x="0" y="0"/>
            <a:chExt cx="10441781" cy="699516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441781" cy="6995160"/>
              <a:chOff x="0" y="0"/>
              <a:chExt cx="2856893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964303" y="2137186"/>
              <a:ext cx="7233785" cy="2709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199"/>
                </a:lnSpc>
              </a:pPr>
              <a:r>
                <a:rPr lang="en-US" altLang="zh-CN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照明，指的是通过自动化控制技术对灯具进行个性化控制，比如定时开关、遥控开关、亮度调整、色温变换、物联网链接等。智能照明产品附加值更高，更能契合客户需求，随着终端客户对产品差异化特性需求的增长，智能照明产品成为</a:t>
              </a:r>
              <a:r>
                <a:rPr lang="en-US" altLang="zh-CN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照明行业增长的重要驱动力。据资料显示，</a:t>
              </a:r>
              <a:r>
                <a:rPr lang="en-US" altLang="zh-CN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lang="zh-CN" altLang="en-US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年我国智能照明行业市场规模达</a:t>
              </a:r>
              <a:r>
                <a:rPr lang="en-US" altLang="zh-CN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1096.8</a:t>
              </a:r>
              <a:r>
                <a:rPr lang="zh-CN" altLang="en-US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亿元，同比增长</a:t>
              </a:r>
              <a:r>
                <a:rPr lang="en-US" altLang="zh-CN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40.5%</a:t>
              </a:r>
              <a:r>
                <a:rPr lang="zh-CN" altLang="en-US" sz="1466" dirty="0">
                  <a:solidFill>
                    <a:srgbClr val="4949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sz="1466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49134" y="1021596"/>
              <a:ext cx="2611319" cy="448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400" dirty="0">
                  <a:solidFill>
                    <a:srgbClr val="3B71E4"/>
                  </a:solidFill>
                  <a:ea typeface="思源黑体-粗体 Bold"/>
                </a:rPr>
                <a:t>社会</a:t>
              </a:r>
              <a:r>
                <a:rPr lang="en-US" sz="2400" dirty="0" err="1">
                  <a:solidFill>
                    <a:srgbClr val="3B71E4"/>
                  </a:solidFill>
                  <a:ea typeface="思源黑体-粗体 Bold"/>
                </a:rPr>
                <a:t>市场</a:t>
              </a:r>
              <a:endParaRPr lang="en-US" sz="2400" dirty="0">
                <a:solidFill>
                  <a:srgbClr val="3B71E4"/>
                </a:solidFill>
                <a:ea typeface="思源黑体-粗体 Bold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1459958" y="1728047"/>
              <a:ext cx="7794052" cy="0"/>
            </a:xfrm>
            <a:prstGeom prst="line">
              <a:avLst/>
            </a:prstGeom>
            <a:ln w="12700" cap="flat">
              <a:solidFill>
                <a:srgbClr val="49494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5609878" y="593321"/>
            <a:ext cx="5938995" cy="408055"/>
            <a:chOff x="0" y="0"/>
            <a:chExt cx="11877991" cy="81610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46860"/>
              <a:ext cx="1576760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</a:pPr>
              <a:r>
                <a:rPr lang="en-US" sz="1466">
                  <a:solidFill>
                    <a:srgbClr val="494949"/>
                  </a:solidFill>
                  <a:ea typeface="思源黑体 2"/>
                </a:rPr>
                <a:t>项目介绍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94434" y="0"/>
              <a:ext cx="2594566" cy="816109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072232" y="146860"/>
              <a:ext cx="2043548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行业与市场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290572" y="166898"/>
              <a:ext cx="2856150" cy="50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产品与服务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68021" y="95174"/>
              <a:ext cx="1552784" cy="49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财务计划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17159" y="146860"/>
              <a:ext cx="1660832" cy="4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zh-CN" altLang="en-US" sz="1466" dirty="0">
                  <a:solidFill>
                    <a:srgbClr val="494949"/>
                  </a:solidFill>
                  <a:ea typeface="思源黑体 2"/>
                </a:rPr>
                <a:t>商业挑战</a:t>
              </a:r>
              <a:endParaRPr lang="en-US" sz="1466" dirty="0">
                <a:solidFill>
                  <a:srgbClr val="494949"/>
                </a:solidFill>
                <a:ea typeface="思源黑体 2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01701E-8607-F2AF-6223-CFF6F4A4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9" y="1825806"/>
            <a:ext cx="5888560" cy="373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B06704-85ED-5A83-9B6E-4FB59A35B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505" r="8229" b="10513"/>
          <a:stretch/>
        </p:blipFill>
        <p:spPr>
          <a:xfrm>
            <a:off x="8969201" y="1203287"/>
            <a:ext cx="862519" cy="860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3508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onsolas"/>
        <a:ea typeface="微软雅黑 Light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2953</Words>
  <Application>Microsoft Office PowerPoint</Application>
  <PresentationFormat>宽屏</PresentationFormat>
  <Paragraphs>392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-apple-system</vt:lpstr>
      <vt:lpstr>Carmela Italics</vt:lpstr>
      <vt:lpstr>微软雅黑</vt:lpstr>
      <vt:lpstr>Arial</vt:lpstr>
      <vt:lpstr>Carmela Bold</vt:lpstr>
      <vt:lpstr>Consolas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刘一凡 </dc:creator>
  <cp:lastModifiedBy>婉莹 钟</cp:lastModifiedBy>
  <cp:revision>9</cp:revision>
  <dcterms:created xsi:type="dcterms:W3CDTF">2023-06-01T07:12:27Z</dcterms:created>
  <dcterms:modified xsi:type="dcterms:W3CDTF">2023-06-03T01:42:50Z</dcterms:modified>
</cp:coreProperties>
</file>